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2" r:id="rId5"/>
    <p:sldId id="260" r:id="rId6"/>
    <p:sldId id="261" r:id="rId7"/>
    <p:sldId id="258" r:id="rId8"/>
    <p:sldId id="263" r:id="rId9"/>
    <p:sldId id="264" r:id="rId10"/>
    <p:sldId id="265" r:id="rId11"/>
    <p:sldId id="267" r:id="rId12"/>
    <p:sldId id="269" r:id="rId13"/>
    <p:sldId id="268" r:id="rId14"/>
    <p:sldId id="270" r:id="rId15"/>
    <p:sldId id="271" r:id="rId16"/>
    <p:sldId id="266"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09451-B046-4A67-A34E-1F647364577E}" type="doc">
      <dgm:prSet loTypeId="urn:microsoft.com/office/officeart/2005/8/layout/pyramid2" loCatId="list" qsTypeId="urn:microsoft.com/office/officeart/2005/8/quickstyle/simple1" qsCatId="simple" csTypeId="urn:microsoft.com/office/officeart/2005/8/colors/accent1_2" csCatId="accent1" phldr="1"/>
      <dgm:spPr/>
    </dgm:pt>
    <dgm:pt modelId="{DC04B481-334A-4679-83C5-92F7B3E213AB}">
      <dgm:prSet phldrT="[Text]" custT="1"/>
      <dgm:spPr/>
      <dgm:t>
        <a:bodyPr/>
        <a:lstStyle/>
        <a:p>
          <a:r>
            <a:rPr lang="en-US" sz="2000" b="1" dirty="0" smtClean="0">
              <a:solidFill>
                <a:schemeClr val="accent2">
                  <a:lumMod val="75000"/>
                </a:schemeClr>
              </a:solidFill>
              <a:latin typeface="Times New Roman" pitchFamily="18" charset="0"/>
              <a:cs typeface="Times New Roman" pitchFamily="18" charset="0"/>
            </a:rPr>
            <a:t>Higher Study….</a:t>
          </a:r>
        </a:p>
        <a:p>
          <a:r>
            <a:rPr lang="en-US" sz="2000" b="1" dirty="0" smtClean="0">
              <a:solidFill>
                <a:schemeClr val="accent2">
                  <a:lumMod val="75000"/>
                </a:schemeClr>
              </a:solidFill>
              <a:latin typeface="Times New Roman" pitchFamily="18" charset="0"/>
              <a:cs typeface="Times New Roman" pitchFamily="18" charset="0"/>
            </a:rPr>
            <a:t>MSc /other Diploma/Job Oriented Courses</a:t>
          </a:r>
          <a:endParaRPr lang="en-US" sz="2000" b="1" dirty="0">
            <a:solidFill>
              <a:schemeClr val="accent2">
                <a:lumMod val="75000"/>
              </a:schemeClr>
            </a:solidFill>
            <a:latin typeface="Times New Roman" pitchFamily="18" charset="0"/>
            <a:cs typeface="Times New Roman" pitchFamily="18" charset="0"/>
          </a:endParaRPr>
        </a:p>
      </dgm:t>
    </dgm:pt>
    <dgm:pt modelId="{F7C9E1AB-89B2-4F7C-BA30-B57FE8F23901}" type="parTrans" cxnId="{0819E2F6-FE11-4D3B-852C-868676688010}">
      <dgm:prSet/>
      <dgm:spPr/>
      <dgm:t>
        <a:bodyPr/>
        <a:lstStyle/>
        <a:p>
          <a:endParaRPr lang="en-US"/>
        </a:p>
      </dgm:t>
    </dgm:pt>
    <dgm:pt modelId="{13C7222F-5375-4756-B9AF-0B66B4803CDA}" type="sibTrans" cxnId="{0819E2F6-FE11-4D3B-852C-868676688010}">
      <dgm:prSet/>
      <dgm:spPr/>
      <dgm:t>
        <a:bodyPr/>
        <a:lstStyle/>
        <a:p>
          <a:endParaRPr lang="en-US"/>
        </a:p>
      </dgm:t>
    </dgm:pt>
    <dgm:pt modelId="{59FBE3FD-15BE-49E7-B202-5D14D231AAFA}">
      <dgm:prSet phldrT="[Text]" custT="1"/>
      <dgm:spPr/>
      <dgm:t>
        <a:bodyPr/>
        <a:lstStyle/>
        <a:p>
          <a:r>
            <a:rPr lang="en-US" sz="2800" b="1" dirty="0" smtClean="0">
              <a:solidFill>
                <a:schemeClr val="accent4">
                  <a:lumMod val="50000"/>
                </a:schemeClr>
              </a:solidFill>
            </a:rPr>
            <a:t>Government Jobs </a:t>
          </a:r>
          <a:endParaRPr lang="en-US" sz="2800" b="1" dirty="0">
            <a:solidFill>
              <a:schemeClr val="accent4">
                <a:lumMod val="50000"/>
              </a:schemeClr>
            </a:solidFill>
          </a:endParaRPr>
        </a:p>
      </dgm:t>
    </dgm:pt>
    <dgm:pt modelId="{72FCDB30-A723-45A7-BA2E-09BEBE8187F7}" type="parTrans" cxnId="{3D1E283B-B9B0-46C0-A3F9-C5D5F06F9538}">
      <dgm:prSet/>
      <dgm:spPr/>
      <dgm:t>
        <a:bodyPr/>
        <a:lstStyle/>
        <a:p>
          <a:endParaRPr lang="en-US"/>
        </a:p>
      </dgm:t>
    </dgm:pt>
    <dgm:pt modelId="{6B501B6D-3417-420D-B28B-E263C5D2FCFD}" type="sibTrans" cxnId="{3D1E283B-B9B0-46C0-A3F9-C5D5F06F9538}">
      <dgm:prSet/>
      <dgm:spPr/>
      <dgm:t>
        <a:bodyPr/>
        <a:lstStyle/>
        <a:p>
          <a:endParaRPr lang="en-US"/>
        </a:p>
      </dgm:t>
    </dgm:pt>
    <dgm:pt modelId="{E7315E6C-161B-4EBE-9805-F04832DA06A1}">
      <dgm:prSet phldrT="[Text]" custT="1"/>
      <dgm:spPr/>
      <dgm:t>
        <a:bodyPr/>
        <a:lstStyle/>
        <a:p>
          <a:r>
            <a:rPr lang="en-US" sz="3200" b="1" dirty="0" smtClean="0">
              <a:solidFill>
                <a:srgbClr val="FF0000"/>
              </a:solidFill>
            </a:rPr>
            <a:t>Private/Industrial  Sector</a:t>
          </a:r>
          <a:endParaRPr lang="en-US" sz="3200" b="1" dirty="0">
            <a:solidFill>
              <a:srgbClr val="FF0000"/>
            </a:solidFill>
          </a:endParaRPr>
        </a:p>
      </dgm:t>
    </dgm:pt>
    <dgm:pt modelId="{B7487133-8F57-4872-A97B-BCE3622075A9}" type="parTrans" cxnId="{B96A31C7-9B74-4565-BA04-34FB404B47B9}">
      <dgm:prSet/>
      <dgm:spPr/>
      <dgm:t>
        <a:bodyPr/>
        <a:lstStyle/>
        <a:p>
          <a:endParaRPr lang="en-US"/>
        </a:p>
      </dgm:t>
    </dgm:pt>
    <dgm:pt modelId="{8A1D36BE-0BC1-4A86-B36B-A2B003D09201}" type="sibTrans" cxnId="{B96A31C7-9B74-4565-BA04-34FB404B47B9}">
      <dgm:prSet/>
      <dgm:spPr/>
      <dgm:t>
        <a:bodyPr/>
        <a:lstStyle/>
        <a:p>
          <a:endParaRPr lang="en-US"/>
        </a:p>
      </dgm:t>
    </dgm:pt>
    <dgm:pt modelId="{4F238C3F-77A0-445E-921A-758FF49FC310}" type="pres">
      <dgm:prSet presAssocID="{BEA09451-B046-4A67-A34E-1F647364577E}" presName="compositeShape" presStyleCnt="0">
        <dgm:presLayoutVars>
          <dgm:dir/>
          <dgm:resizeHandles/>
        </dgm:presLayoutVars>
      </dgm:prSet>
      <dgm:spPr/>
    </dgm:pt>
    <dgm:pt modelId="{F0471350-3A87-4642-BD31-9EA8488EAEE5}" type="pres">
      <dgm:prSet presAssocID="{BEA09451-B046-4A67-A34E-1F647364577E}" presName="pyramid" presStyleLbl="node1" presStyleIdx="0" presStyleCnt="1" custScaleX="108333"/>
      <dgm:spPr>
        <a:solidFill>
          <a:schemeClr val="accent6">
            <a:lumMod val="60000"/>
            <a:lumOff val="40000"/>
          </a:schemeClr>
        </a:solidFill>
      </dgm:spPr>
    </dgm:pt>
    <dgm:pt modelId="{7E122EC9-6AB5-4B3A-812F-CEBEE703BAE2}" type="pres">
      <dgm:prSet presAssocID="{BEA09451-B046-4A67-A34E-1F647364577E}" presName="theList" presStyleCnt="0"/>
      <dgm:spPr/>
    </dgm:pt>
    <dgm:pt modelId="{2254D156-9010-4628-91F7-67F6FDC2F980}" type="pres">
      <dgm:prSet presAssocID="{DC04B481-334A-4679-83C5-92F7B3E213AB}" presName="aNode" presStyleLbl="fgAcc1" presStyleIdx="0" presStyleCnt="3" custScaleX="147433" custScaleY="96933" custLinFactNeighborX="23076" custLinFactNeighborY="-56603">
        <dgm:presLayoutVars>
          <dgm:bulletEnabled val="1"/>
        </dgm:presLayoutVars>
      </dgm:prSet>
      <dgm:spPr/>
      <dgm:t>
        <a:bodyPr/>
        <a:lstStyle/>
        <a:p>
          <a:endParaRPr lang="en-US"/>
        </a:p>
      </dgm:t>
    </dgm:pt>
    <dgm:pt modelId="{5D525DCE-0F4C-4E5A-934A-E126EBB31111}" type="pres">
      <dgm:prSet presAssocID="{DC04B481-334A-4679-83C5-92F7B3E213AB}" presName="aSpace" presStyleCnt="0"/>
      <dgm:spPr/>
    </dgm:pt>
    <dgm:pt modelId="{1D4E690A-38EE-4B36-A976-F5462F0ED4B3}" type="pres">
      <dgm:prSet presAssocID="{59FBE3FD-15BE-49E7-B202-5D14D231AAFA}" presName="aNode" presStyleLbl="fgAcc1" presStyleIdx="1" presStyleCnt="3" custScaleX="143592" custLinFactNeighborX="21156" custLinFactNeighborY="43968">
        <dgm:presLayoutVars>
          <dgm:bulletEnabled val="1"/>
        </dgm:presLayoutVars>
      </dgm:prSet>
      <dgm:spPr/>
      <dgm:t>
        <a:bodyPr/>
        <a:lstStyle/>
        <a:p>
          <a:endParaRPr lang="en-US"/>
        </a:p>
      </dgm:t>
    </dgm:pt>
    <dgm:pt modelId="{6B545E36-A441-4865-B512-7C9D0D4C459C}" type="pres">
      <dgm:prSet presAssocID="{59FBE3FD-15BE-49E7-B202-5D14D231AAFA}" presName="aSpace" presStyleCnt="0"/>
      <dgm:spPr/>
    </dgm:pt>
    <dgm:pt modelId="{38BA6222-3386-4089-829A-596A3148FDCD}" type="pres">
      <dgm:prSet presAssocID="{E7315E6C-161B-4EBE-9805-F04832DA06A1}" presName="aNode" presStyleLbl="fgAcc1" presStyleIdx="2" presStyleCnt="3" custScaleX="145511" custLinFactNeighborX="40066">
        <dgm:presLayoutVars>
          <dgm:bulletEnabled val="1"/>
        </dgm:presLayoutVars>
      </dgm:prSet>
      <dgm:spPr/>
      <dgm:t>
        <a:bodyPr/>
        <a:lstStyle/>
        <a:p>
          <a:endParaRPr lang="en-IN"/>
        </a:p>
      </dgm:t>
    </dgm:pt>
    <dgm:pt modelId="{B30C7B57-C928-4E45-8EC6-83A49ECF135D}" type="pres">
      <dgm:prSet presAssocID="{E7315E6C-161B-4EBE-9805-F04832DA06A1}" presName="aSpace" presStyleCnt="0"/>
      <dgm:spPr/>
    </dgm:pt>
  </dgm:ptLst>
  <dgm:cxnLst>
    <dgm:cxn modelId="{3FE808C9-8E22-48D5-BC7A-84545F28E832}" type="presOf" srcId="{59FBE3FD-15BE-49E7-B202-5D14D231AAFA}" destId="{1D4E690A-38EE-4B36-A976-F5462F0ED4B3}" srcOrd="0" destOrd="0" presId="urn:microsoft.com/office/officeart/2005/8/layout/pyramid2"/>
    <dgm:cxn modelId="{3D1E283B-B9B0-46C0-A3F9-C5D5F06F9538}" srcId="{BEA09451-B046-4A67-A34E-1F647364577E}" destId="{59FBE3FD-15BE-49E7-B202-5D14D231AAFA}" srcOrd="1" destOrd="0" parTransId="{72FCDB30-A723-45A7-BA2E-09BEBE8187F7}" sibTransId="{6B501B6D-3417-420D-B28B-E263C5D2FCFD}"/>
    <dgm:cxn modelId="{3922D7E2-46B8-4888-8924-73670DB02C4A}" type="presOf" srcId="{DC04B481-334A-4679-83C5-92F7B3E213AB}" destId="{2254D156-9010-4628-91F7-67F6FDC2F980}" srcOrd="0" destOrd="0" presId="urn:microsoft.com/office/officeart/2005/8/layout/pyramid2"/>
    <dgm:cxn modelId="{B96A31C7-9B74-4565-BA04-34FB404B47B9}" srcId="{BEA09451-B046-4A67-A34E-1F647364577E}" destId="{E7315E6C-161B-4EBE-9805-F04832DA06A1}" srcOrd="2" destOrd="0" parTransId="{B7487133-8F57-4872-A97B-BCE3622075A9}" sibTransId="{8A1D36BE-0BC1-4A86-B36B-A2B003D09201}"/>
    <dgm:cxn modelId="{F8F5E532-3F31-491A-A726-A041977F133B}" type="presOf" srcId="{BEA09451-B046-4A67-A34E-1F647364577E}" destId="{4F238C3F-77A0-445E-921A-758FF49FC310}" srcOrd="0" destOrd="0" presId="urn:microsoft.com/office/officeart/2005/8/layout/pyramid2"/>
    <dgm:cxn modelId="{0819E2F6-FE11-4D3B-852C-868676688010}" srcId="{BEA09451-B046-4A67-A34E-1F647364577E}" destId="{DC04B481-334A-4679-83C5-92F7B3E213AB}" srcOrd="0" destOrd="0" parTransId="{F7C9E1AB-89B2-4F7C-BA30-B57FE8F23901}" sibTransId="{13C7222F-5375-4756-B9AF-0B66B4803CDA}"/>
    <dgm:cxn modelId="{38E8C0EC-5199-4737-8E8E-00562092D8C6}" type="presOf" srcId="{E7315E6C-161B-4EBE-9805-F04832DA06A1}" destId="{38BA6222-3386-4089-829A-596A3148FDCD}" srcOrd="0" destOrd="0" presId="urn:microsoft.com/office/officeart/2005/8/layout/pyramid2"/>
    <dgm:cxn modelId="{DE57D762-CE72-4553-B825-4E3E40072455}" type="presParOf" srcId="{4F238C3F-77A0-445E-921A-758FF49FC310}" destId="{F0471350-3A87-4642-BD31-9EA8488EAEE5}" srcOrd="0" destOrd="0" presId="urn:microsoft.com/office/officeart/2005/8/layout/pyramid2"/>
    <dgm:cxn modelId="{3D095A77-955D-4C94-BADC-1DFC287B2734}" type="presParOf" srcId="{4F238C3F-77A0-445E-921A-758FF49FC310}" destId="{7E122EC9-6AB5-4B3A-812F-CEBEE703BAE2}" srcOrd="1" destOrd="0" presId="urn:microsoft.com/office/officeart/2005/8/layout/pyramid2"/>
    <dgm:cxn modelId="{38FF7054-C791-4F32-AE07-F4D3BB22CC8F}" type="presParOf" srcId="{7E122EC9-6AB5-4B3A-812F-CEBEE703BAE2}" destId="{2254D156-9010-4628-91F7-67F6FDC2F980}" srcOrd="0" destOrd="0" presId="urn:microsoft.com/office/officeart/2005/8/layout/pyramid2"/>
    <dgm:cxn modelId="{837B1F13-0454-4F14-9601-CCFDD841AC37}" type="presParOf" srcId="{7E122EC9-6AB5-4B3A-812F-CEBEE703BAE2}" destId="{5D525DCE-0F4C-4E5A-934A-E126EBB31111}" srcOrd="1" destOrd="0" presId="urn:microsoft.com/office/officeart/2005/8/layout/pyramid2"/>
    <dgm:cxn modelId="{D0D2B629-3FB2-4E2D-84C1-F5C163FE3526}" type="presParOf" srcId="{7E122EC9-6AB5-4B3A-812F-CEBEE703BAE2}" destId="{1D4E690A-38EE-4B36-A976-F5462F0ED4B3}" srcOrd="2" destOrd="0" presId="urn:microsoft.com/office/officeart/2005/8/layout/pyramid2"/>
    <dgm:cxn modelId="{6E30A370-5D91-4439-9EC4-A401D6B8B484}" type="presParOf" srcId="{7E122EC9-6AB5-4B3A-812F-CEBEE703BAE2}" destId="{6B545E36-A441-4865-B512-7C9D0D4C459C}" srcOrd="3" destOrd="0" presId="urn:microsoft.com/office/officeart/2005/8/layout/pyramid2"/>
    <dgm:cxn modelId="{56A66615-B1B5-4C97-A4D6-D7BF0D6A0CFC}" type="presParOf" srcId="{7E122EC9-6AB5-4B3A-812F-CEBEE703BAE2}" destId="{38BA6222-3386-4089-829A-596A3148FDCD}" srcOrd="4" destOrd="0" presId="urn:microsoft.com/office/officeart/2005/8/layout/pyramid2"/>
    <dgm:cxn modelId="{1FB8169F-540F-4EB3-9C8D-4E48879E9503}" type="presParOf" srcId="{7E122EC9-6AB5-4B3A-812F-CEBEE703BAE2}" destId="{B30C7B57-C928-4E45-8EC6-83A49ECF135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71350-3A87-4642-BD31-9EA8488EAEE5}">
      <dsp:nvSpPr>
        <dsp:cNvPr id="0" name=""/>
        <dsp:cNvSpPr/>
      </dsp:nvSpPr>
      <dsp:spPr>
        <a:xfrm>
          <a:off x="510560" y="0"/>
          <a:ext cx="3962387" cy="3657600"/>
        </a:xfrm>
        <a:prstGeom prst="triangl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4D156-9010-4628-91F7-67F6FDC2F980}">
      <dsp:nvSpPr>
        <dsp:cNvPr id="0" name=""/>
        <dsp:cNvSpPr/>
      </dsp:nvSpPr>
      <dsp:spPr>
        <a:xfrm>
          <a:off x="2438468" y="304800"/>
          <a:ext cx="3505131" cy="8475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75000"/>
                </a:schemeClr>
              </a:solidFill>
              <a:latin typeface="Times New Roman" pitchFamily="18" charset="0"/>
              <a:cs typeface="Times New Roman" pitchFamily="18" charset="0"/>
            </a:rPr>
            <a:t>Higher Study….</a:t>
          </a:r>
        </a:p>
        <a:p>
          <a:pPr lvl="0" algn="ctr" defTabSz="889000">
            <a:lnSpc>
              <a:spcPct val="90000"/>
            </a:lnSpc>
            <a:spcBef>
              <a:spcPct val="0"/>
            </a:spcBef>
            <a:spcAft>
              <a:spcPct val="35000"/>
            </a:spcAft>
          </a:pPr>
          <a:r>
            <a:rPr lang="en-US" sz="2000" b="1" kern="1200" dirty="0" smtClean="0">
              <a:solidFill>
                <a:schemeClr val="accent2">
                  <a:lumMod val="75000"/>
                </a:schemeClr>
              </a:solidFill>
              <a:latin typeface="Times New Roman" pitchFamily="18" charset="0"/>
              <a:cs typeface="Times New Roman" pitchFamily="18" charset="0"/>
            </a:rPr>
            <a:t>MSc /other Diploma/Job Oriented Courses</a:t>
          </a:r>
          <a:endParaRPr lang="en-US" sz="2000" b="1" kern="1200" dirty="0">
            <a:solidFill>
              <a:schemeClr val="accent2">
                <a:lumMod val="75000"/>
              </a:schemeClr>
            </a:solidFill>
            <a:latin typeface="Times New Roman" pitchFamily="18" charset="0"/>
            <a:cs typeface="Times New Roman" pitchFamily="18" charset="0"/>
          </a:endParaRPr>
        </a:p>
      </dsp:txBody>
      <dsp:txXfrm>
        <a:off x="2479843" y="346175"/>
        <a:ext cx="3422381" cy="764827"/>
      </dsp:txXfrm>
    </dsp:sp>
    <dsp:sp modelId="{1D4E690A-38EE-4B36-A976-F5462F0ED4B3}">
      <dsp:nvSpPr>
        <dsp:cNvPr id="0" name=""/>
        <dsp:cNvSpPr/>
      </dsp:nvSpPr>
      <dsp:spPr>
        <a:xfrm>
          <a:off x="2476538" y="1371600"/>
          <a:ext cx="3413813" cy="874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4">
                  <a:lumMod val="50000"/>
                </a:schemeClr>
              </a:solidFill>
            </a:rPr>
            <a:t>Government Jobs </a:t>
          </a:r>
          <a:endParaRPr lang="en-US" sz="2800" b="1" kern="1200" dirty="0">
            <a:solidFill>
              <a:schemeClr val="accent4">
                <a:lumMod val="50000"/>
              </a:schemeClr>
            </a:solidFill>
          </a:endParaRPr>
        </a:p>
      </dsp:txBody>
      <dsp:txXfrm>
        <a:off x="2519222" y="1414284"/>
        <a:ext cx="3328445" cy="789026"/>
      </dsp:txXfrm>
    </dsp:sp>
    <dsp:sp modelId="{38BA6222-3386-4089-829A-596A3148FDCD}">
      <dsp:nvSpPr>
        <dsp:cNvPr id="0" name=""/>
        <dsp:cNvSpPr/>
      </dsp:nvSpPr>
      <dsp:spPr>
        <a:xfrm>
          <a:off x="2484163" y="2307238"/>
          <a:ext cx="3459436" cy="874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0000"/>
              </a:solidFill>
            </a:rPr>
            <a:t>Private/Industrial  Sector</a:t>
          </a:r>
          <a:endParaRPr lang="en-US" sz="3200" b="1" kern="1200" dirty="0">
            <a:solidFill>
              <a:srgbClr val="FF0000"/>
            </a:solidFill>
          </a:endParaRPr>
        </a:p>
      </dsp:txBody>
      <dsp:txXfrm>
        <a:off x="2526847" y="2349922"/>
        <a:ext cx="3374068" cy="7890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23/08/2019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143000"/>
            <a:ext cx="869315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25426" y="304800"/>
            <a:ext cx="869315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Baskerville Old Face" pitchFamily="18" charset="0"/>
              </a:rPr>
              <a:t>Chemistry: Bright carrier in Past, Present and Future……..</a:t>
            </a:r>
            <a:endParaRPr lang="en-US" sz="2800" b="1" dirty="0">
              <a:solidFill>
                <a:srgbClr val="FF0000"/>
              </a:solidFill>
              <a:latin typeface="Baskerville Old Face" pitchFamily="18" charset="0"/>
            </a:endParaRPr>
          </a:p>
        </p:txBody>
      </p:sp>
    </p:spTree>
    <p:extLst>
      <p:ext uri="{BB962C8B-B14F-4D97-AF65-F5344CB8AC3E}">
        <p14:creationId xmlns:p14="http://schemas.microsoft.com/office/powerpoint/2010/main" val="14203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00400" cy="563562"/>
          </a:xfrm>
        </p:spPr>
        <p:txBody>
          <a:bodyPr>
            <a:normAutofit fontScale="90000"/>
          </a:bodyPr>
          <a:lstStyle/>
          <a:p>
            <a:pPr marL="571500" indent="-571500">
              <a:buFont typeface="Wingdings" pitchFamily="2" charset="2"/>
              <a:buChar char="§"/>
            </a:pPr>
            <a:r>
              <a:rPr lang="en-US" sz="3200" b="1" dirty="0" smtClean="0">
                <a:solidFill>
                  <a:srgbClr val="00B050"/>
                </a:solidFill>
              </a:rPr>
              <a:t>Higher </a:t>
            </a:r>
            <a:r>
              <a:rPr lang="en-US" sz="2800" b="1" dirty="0" smtClean="0">
                <a:solidFill>
                  <a:srgbClr val="00B050"/>
                </a:solidFill>
              </a:rPr>
              <a:t>studies</a:t>
            </a:r>
            <a:endParaRPr lang="en-US" sz="2800" b="1" dirty="0">
              <a:solidFill>
                <a:srgbClr val="00B050"/>
              </a:solidFill>
            </a:endParaRPr>
          </a:p>
        </p:txBody>
      </p:sp>
      <p:sp>
        <p:nvSpPr>
          <p:cNvPr id="3" name="Content Placeholder 2"/>
          <p:cNvSpPr>
            <a:spLocks noGrp="1"/>
          </p:cNvSpPr>
          <p:nvPr>
            <p:ph idx="1"/>
          </p:nvPr>
        </p:nvSpPr>
        <p:spPr>
          <a:xfrm>
            <a:off x="457200" y="533400"/>
            <a:ext cx="8229600" cy="5791200"/>
          </a:xfrm>
        </p:spPr>
        <p:txBody>
          <a:bodyPr/>
          <a:lstStyle/>
          <a:p>
            <a:pPr>
              <a:buFont typeface="Courier New" pitchFamily="49" charset="0"/>
              <a:buChar char="o"/>
            </a:pPr>
            <a:r>
              <a:rPr lang="en-US" sz="2400" dirty="0">
                <a:solidFill>
                  <a:srgbClr val="C00000"/>
                </a:solidFill>
                <a:latin typeface="Times New Roman" pitchFamily="18" charset="0"/>
                <a:cs typeface="Times New Roman" pitchFamily="18" charset="0"/>
              </a:rPr>
              <a:t>Why Choose Master of Science (Chemistry</a:t>
            </a:r>
            <a:r>
              <a:rPr lang="en-US" sz="2400" dirty="0" smtClean="0">
                <a:solidFill>
                  <a:srgbClr val="C00000"/>
                </a:solidFill>
                <a:latin typeface="Times New Roman" pitchFamily="18" charset="0"/>
                <a:cs typeface="Times New Roman" pitchFamily="18" charset="0"/>
              </a:rPr>
              <a:t>) ?</a:t>
            </a:r>
          </a:p>
          <a:p>
            <a:r>
              <a:rPr lang="en-US" sz="2400" dirty="0" smtClean="0">
                <a:latin typeface="Times New Roman" pitchFamily="18" charset="0"/>
                <a:cs typeface="Times New Roman" pitchFamily="18" charset="0"/>
              </a:rPr>
              <a:t>Diverse </a:t>
            </a:r>
            <a:r>
              <a:rPr lang="en-US" sz="2400" dirty="0">
                <a:latin typeface="Times New Roman" pitchFamily="18" charset="0"/>
                <a:cs typeface="Times New Roman" pitchFamily="18" charset="0"/>
              </a:rPr>
              <a:t>career </a:t>
            </a:r>
            <a:r>
              <a:rPr lang="en-US" sz="2400" dirty="0" smtClean="0">
                <a:latin typeface="Times New Roman" pitchFamily="18" charset="0"/>
                <a:cs typeface="Times New Roman" pitchFamily="18" charset="0"/>
              </a:rPr>
              <a:t>opportunities.</a:t>
            </a:r>
            <a:endParaRPr lang="en-US" sz="2400" dirty="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Finest </a:t>
            </a:r>
            <a:r>
              <a:rPr lang="en-US" sz="2400" dirty="0">
                <a:latin typeface="Times New Roman" pitchFamily="18" charset="0"/>
                <a:cs typeface="Times New Roman" pitchFamily="18" charset="0"/>
              </a:rPr>
              <a:t>and reputed </a:t>
            </a:r>
            <a:r>
              <a:rPr lang="en-US" sz="2400" dirty="0" smtClean="0">
                <a:latin typeface="Times New Roman" pitchFamily="18" charset="0"/>
                <a:cs typeface="Times New Roman" pitchFamily="18" charset="0"/>
              </a:rPr>
              <a:t>profession.</a:t>
            </a:r>
          </a:p>
          <a:p>
            <a:pPr>
              <a:buFont typeface="Arial" pitchFamily="34" charset="0"/>
              <a:buChar char="•"/>
            </a:pPr>
            <a:r>
              <a:rPr lang="en-US" sz="2400" dirty="0" smtClean="0">
                <a:latin typeface="Times New Roman" pitchFamily="18" charset="0"/>
                <a:cs typeface="Times New Roman" pitchFamily="18" charset="0"/>
              </a:rPr>
              <a:t> High </a:t>
            </a:r>
            <a:r>
              <a:rPr lang="en-US" sz="2400" dirty="0">
                <a:latin typeface="Times New Roman" pitchFamily="18" charset="0"/>
                <a:cs typeface="Times New Roman" pitchFamily="18" charset="0"/>
              </a:rPr>
              <a:t>paid jobs in government and private </a:t>
            </a:r>
            <a:r>
              <a:rPr lang="en-US" sz="2400" dirty="0" smtClean="0">
                <a:latin typeface="Times New Roman" pitchFamily="18" charset="0"/>
                <a:cs typeface="Times New Roman" pitchFamily="18" charset="0"/>
              </a:rPr>
              <a:t>sectors…</a:t>
            </a:r>
          </a:p>
          <a:p>
            <a:pPr>
              <a:buFont typeface="Arial" pitchFamily="34" charset="0"/>
              <a:buChar char="•"/>
            </a:pPr>
            <a:r>
              <a:rPr lang="en-US" sz="2800" dirty="0">
                <a:solidFill>
                  <a:srgbClr val="00B050"/>
                </a:solidFill>
                <a:latin typeface="Times New Roman" pitchFamily="18" charset="0"/>
                <a:cs typeface="Times New Roman" pitchFamily="18" charset="0"/>
              </a:rPr>
              <a:t>M.Sc. Chemistry</a:t>
            </a:r>
            <a:r>
              <a:rPr lang="en-US" sz="2800" dirty="0">
                <a:solidFill>
                  <a:srgbClr val="C00000"/>
                </a:solidFill>
                <a:latin typeface="Times New Roman" pitchFamily="18" charset="0"/>
                <a:cs typeface="Times New Roman" pitchFamily="18" charset="0"/>
              </a:rPr>
              <a:t>: Course </a:t>
            </a:r>
            <a:r>
              <a:rPr lang="en-US" sz="2800" dirty="0" smtClean="0">
                <a:solidFill>
                  <a:srgbClr val="C00000"/>
                </a:solidFill>
                <a:latin typeface="Times New Roman" pitchFamily="18" charset="0"/>
                <a:cs typeface="Times New Roman" pitchFamily="18" charset="0"/>
              </a:rPr>
              <a:t>Highlights</a:t>
            </a:r>
          </a:p>
          <a:p>
            <a:pPr>
              <a:buFont typeface="Arial" pitchFamily="34" charset="0"/>
              <a:buChar char="•"/>
            </a:pPr>
            <a:endParaRPr lang="en-US" sz="2800"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0046275"/>
              </p:ext>
            </p:extLst>
          </p:nvPr>
        </p:nvGraphicFramePr>
        <p:xfrm>
          <a:off x="304800" y="2895600"/>
          <a:ext cx="8305800" cy="3405294"/>
        </p:xfrm>
        <a:graphic>
          <a:graphicData uri="http://schemas.openxmlformats.org/drawingml/2006/table">
            <a:tbl>
              <a:tblPr firstRow="1" bandRow="1">
                <a:tableStyleId>{5C22544A-7EE6-4342-B048-85BDC9FD1C3A}</a:tableStyleId>
              </a:tblPr>
              <a:tblGrid>
                <a:gridCol w="2667000"/>
                <a:gridCol w="5638800"/>
              </a:tblGrid>
              <a:tr h="491816">
                <a:tc>
                  <a:txBody>
                    <a:bodyPr/>
                    <a:lstStyle/>
                    <a:p>
                      <a:r>
                        <a:rPr lang="en-US" sz="2000" dirty="0" smtClean="0">
                          <a:solidFill>
                            <a:srgbClr val="C00000"/>
                          </a:solidFill>
                          <a:latin typeface="Times New Roman" pitchFamily="18" charset="0"/>
                          <a:cs typeface="Times New Roman" pitchFamily="18" charset="0"/>
                        </a:rPr>
                        <a:t> Full Form</a:t>
                      </a:r>
                      <a:endParaRPr lang="en-US" sz="2000" dirty="0">
                        <a:latin typeface="Times New Roman" pitchFamily="18" charset="0"/>
                        <a:cs typeface="Times New Roman" pitchFamily="18" charset="0"/>
                      </a:endParaRPr>
                    </a:p>
                  </a:txBody>
                  <a:tcPr>
                    <a:solidFill>
                      <a:schemeClr val="accent6">
                        <a:lumMod val="20000"/>
                        <a:lumOff val="80000"/>
                      </a:schemeClr>
                    </a:solidFill>
                  </a:tcPr>
                </a:tc>
                <a:tc>
                  <a:txBody>
                    <a:bodyPr/>
                    <a:lstStyle/>
                    <a:p>
                      <a:r>
                        <a:rPr lang="en-US" sz="2000" dirty="0" smtClean="0">
                          <a:solidFill>
                            <a:srgbClr val="002060"/>
                          </a:solidFill>
                          <a:latin typeface="Times New Roman" pitchFamily="18" charset="0"/>
                          <a:cs typeface="Times New Roman" pitchFamily="18" charset="0"/>
                        </a:rPr>
                        <a:t>Master of Science in Chemistry</a:t>
                      </a:r>
                      <a:endParaRPr lang="en-US" sz="2000" dirty="0">
                        <a:solidFill>
                          <a:srgbClr val="002060"/>
                        </a:solidFill>
                        <a:latin typeface="Times New Roman" pitchFamily="18" charset="0"/>
                        <a:cs typeface="Times New Roman" pitchFamily="18" charset="0"/>
                      </a:endParaRPr>
                    </a:p>
                  </a:txBody>
                  <a:tcPr>
                    <a:solidFill>
                      <a:schemeClr val="accent6">
                        <a:lumMod val="20000"/>
                        <a:lumOff val="80000"/>
                      </a:schemeClr>
                    </a:solidFill>
                  </a:tcPr>
                </a:tc>
              </a:tr>
              <a:tr h="491816">
                <a:tc>
                  <a:txBody>
                    <a:bodyPr/>
                    <a:lstStyle/>
                    <a:p>
                      <a:r>
                        <a:rPr lang="en-US" sz="2000" b="1" dirty="0" smtClean="0">
                          <a:solidFill>
                            <a:srgbClr val="C00000"/>
                          </a:solidFill>
                          <a:latin typeface="Times New Roman" pitchFamily="18" charset="0"/>
                          <a:cs typeface="Times New Roman" pitchFamily="18" charset="0"/>
                        </a:rPr>
                        <a:t>   Duration</a:t>
                      </a:r>
                      <a:endParaRPr lang="en-US" sz="2000" b="1" dirty="0">
                        <a:solidFill>
                          <a:srgbClr val="C00000"/>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n-US" sz="2000" b="1" dirty="0" smtClean="0">
                          <a:solidFill>
                            <a:srgbClr val="C0000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 years</a:t>
                      </a:r>
                      <a:endParaRPr lang="en-US" sz="2000" b="1" dirty="0">
                        <a:solidFill>
                          <a:srgbClr val="002060"/>
                        </a:solidFill>
                        <a:latin typeface="Times New Roman" pitchFamily="18" charset="0"/>
                        <a:cs typeface="Times New Roman" pitchFamily="18" charset="0"/>
                      </a:endParaRPr>
                    </a:p>
                  </a:txBody>
                  <a:tcPr>
                    <a:solidFill>
                      <a:schemeClr val="accent1">
                        <a:lumMod val="20000"/>
                        <a:lumOff val="80000"/>
                      </a:schemeClr>
                    </a:solidFill>
                  </a:tcPr>
                </a:tc>
              </a:tr>
              <a:tr h="646386">
                <a:tc>
                  <a:txBody>
                    <a:bodyPr/>
                    <a:lstStyle/>
                    <a:p>
                      <a:r>
                        <a:rPr lang="en-US" sz="2000" b="1" baseline="0"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Eligibility</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txBody>
                  <a:tcPr>
                    <a:solidFill>
                      <a:schemeClr val="accent6">
                        <a:lumMod val="20000"/>
                        <a:lumOff val="80000"/>
                      </a:schemeClr>
                    </a:solidFill>
                  </a:tcPr>
                </a:tc>
                <a:tc>
                  <a:txBody>
                    <a:bodyPr/>
                    <a:lstStyle/>
                    <a:p>
                      <a:r>
                        <a:rPr lang="en-US" sz="2000" b="1" dirty="0" smtClean="0">
                          <a:solidFill>
                            <a:srgbClr val="002060"/>
                          </a:solidFill>
                          <a:latin typeface="Times New Roman" pitchFamily="18" charset="0"/>
                          <a:cs typeface="Times New Roman" pitchFamily="18" charset="0"/>
                        </a:rPr>
                        <a:t>Graduation (Chemistry as one of the main subjects)</a:t>
                      </a:r>
                      <a:endParaRPr lang="en-US" sz="2000" b="1" dirty="0">
                        <a:solidFill>
                          <a:srgbClr val="002060"/>
                        </a:solidFill>
                        <a:latin typeface="Times New Roman" pitchFamily="18" charset="0"/>
                        <a:cs typeface="Times New Roman" pitchFamily="18" charset="0"/>
                      </a:endParaRPr>
                    </a:p>
                  </a:txBody>
                  <a:tcPr>
                    <a:solidFill>
                      <a:schemeClr val="accent6">
                        <a:lumMod val="20000"/>
                        <a:lumOff val="80000"/>
                      </a:schemeClr>
                    </a:solidFill>
                  </a:tcPr>
                </a:tc>
              </a:tr>
              <a:tr h="448928">
                <a:tc>
                  <a:txBody>
                    <a:bodyPr/>
                    <a:lstStyle/>
                    <a:p>
                      <a:r>
                        <a:rPr lang="en-US" sz="2000" b="1" dirty="0" smtClean="0">
                          <a:solidFill>
                            <a:srgbClr val="C00000"/>
                          </a:solidFill>
                          <a:latin typeface="Times New Roman" pitchFamily="18" charset="0"/>
                          <a:cs typeface="Times New Roman" pitchFamily="18" charset="0"/>
                        </a:rPr>
                        <a:t>Admission Process</a:t>
                      </a:r>
                      <a:endParaRPr lang="en-US" sz="2000" b="1" dirty="0">
                        <a:solidFill>
                          <a:srgbClr val="C00000"/>
                        </a:solidFill>
                        <a:latin typeface="Times New Roman" pitchFamily="18" charset="0"/>
                        <a:cs typeface="Times New Roman" pitchFamily="18" charset="0"/>
                      </a:endParaRPr>
                    </a:p>
                  </a:txBody>
                  <a:tcPr>
                    <a:solidFill>
                      <a:schemeClr val="accent5">
                        <a:lumMod val="20000"/>
                        <a:lumOff val="80000"/>
                      </a:schemeClr>
                    </a:solidFill>
                  </a:tcPr>
                </a:tc>
                <a:tc>
                  <a:txBody>
                    <a:bodyPr/>
                    <a:lstStyle/>
                    <a:p>
                      <a:r>
                        <a:rPr lang="en-US" sz="1800" b="1" dirty="0" smtClean="0">
                          <a:solidFill>
                            <a:srgbClr val="002060"/>
                          </a:solidFill>
                          <a:latin typeface="Times New Roman" pitchFamily="18" charset="0"/>
                          <a:cs typeface="Times New Roman" pitchFamily="18" charset="0"/>
                        </a:rPr>
                        <a:t>1)</a:t>
                      </a:r>
                      <a:r>
                        <a:rPr lang="en-US" sz="1800" b="1" baseline="0" dirty="0" smtClean="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Entrance Exams    2) Direct Admission to College </a:t>
                      </a:r>
                      <a:endParaRPr lang="en-US" sz="1800" b="1" dirty="0">
                        <a:solidFill>
                          <a:srgbClr val="002060"/>
                        </a:solidFill>
                        <a:latin typeface="Times New Roman" pitchFamily="18" charset="0"/>
                        <a:cs typeface="Times New Roman" pitchFamily="18" charset="0"/>
                      </a:endParaRPr>
                    </a:p>
                  </a:txBody>
                  <a:tcPr>
                    <a:solidFill>
                      <a:schemeClr val="accent5">
                        <a:lumMod val="20000"/>
                        <a:lumOff val="80000"/>
                      </a:schemeClr>
                    </a:solidFill>
                  </a:tcPr>
                </a:tc>
              </a:tr>
              <a:tr h="423898">
                <a:tc rowSpan="3">
                  <a:txBody>
                    <a:bodyPr/>
                    <a:lstStyle/>
                    <a:p>
                      <a:endParaRPr lang="en-US" sz="2000" b="1" dirty="0" smtClean="0">
                        <a:solidFill>
                          <a:srgbClr val="C00000"/>
                        </a:solidFill>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Top Entrance Exams</a:t>
                      </a:r>
                      <a:endParaRPr lang="en-US" sz="2000" b="1" dirty="0">
                        <a:solidFill>
                          <a:srgbClr val="C00000"/>
                        </a:solidFill>
                        <a:latin typeface="Times New Roman" pitchFamily="18" charset="0"/>
                        <a:cs typeface="Times New Roman" pitchFamily="18" charset="0"/>
                      </a:endParaRPr>
                    </a:p>
                  </a:txBody>
                  <a:tcPr>
                    <a:solidFill>
                      <a:schemeClr val="accent6">
                        <a:lumMod val="20000"/>
                        <a:lumOff val="80000"/>
                      </a:schemeClr>
                    </a:solidFill>
                  </a:tcPr>
                </a:tc>
                <a:tc>
                  <a:txBody>
                    <a:bodyPr/>
                    <a:lstStyle/>
                    <a:p>
                      <a:r>
                        <a:rPr lang="en-US" sz="2000" b="1" dirty="0" smtClean="0">
                          <a:solidFill>
                            <a:srgbClr val="002060"/>
                          </a:solidFill>
                        </a:rPr>
                        <a:t>1) IIT JAM ( Joint admission test for M.Sc.)</a:t>
                      </a:r>
                      <a:endParaRPr lang="en-US" sz="2000" b="1" dirty="0">
                        <a:solidFill>
                          <a:srgbClr val="002060"/>
                        </a:solidFill>
                      </a:endParaRPr>
                    </a:p>
                  </a:txBody>
                  <a:tcPr>
                    <a:solidFill>
                      <a:schemeClr val="accent6">
                        <a:lumMod val="20000"/>
                        <a:lumOff val="80000"/>
                      </a:schemeClr>
                    </a:solidFill>
                  </a:tcPr>
                </a:tc>
              </a:tr>
              <a:tr h="423898">
                <a:tc vMerge="1">
                  <a:txBody>
                    <a:bodyPr/>
                    <a:lstStyle/>
                    <a:p>
                      <a:endParaRPr lang="en-US" dirty="0"/>
                    </a:p>
                  </a:txBody>
                  <a:tcPr>
                    <a:solidFill>
                      <a:schemeClr val="accent6">
                        <a:lumMod val="20000"/>
                        <a:lumOff val="80000"/>
                      </a:schemeClr>
                    </a:solidFill>
                  </a:tcPr>
                </a:tc>
                <a:tc>
                  <a:txBody>
                    <a:bodyPr/>
                    <a:lstStyle/>
                    <a:p>
                      <a:r>
                        <a:rPr lang="en-US" sz="1800" b="1" dirty="0" smtClean="0">
                          <a:solidFill>
                            <a:srgbClr val="002060"/>
                          </a:solidFill>
                        </a:rPr>
                        <a:t>2) BHU Entrance Exam, Indian Institute of Science MSc</a:t>
                      </a:r>
                      <a:endParaRPr lang="en-US" sz="1800" b="1" dirty="0">
                        <a:solidFill>
                          <a:srgbClr val="002060"/>
                        </a:solidFill>
                      </a:endParaRPr>
                    </a:p>
                  </a:txBody>
                  <a:tcPr>
                    <a:solidFill>
                      <a:schemeClr val="accent5">
                        <a:lumMod val="20000"/>
                        <a:lumOff val="80000"/>
                      </a:schemeClr>
                    </a:solidFill>
                  </a:tcPr>
                </a:tc>
              </a:tr>
              <a:tr h="423898">
                <a:tc vMerge="1">
                  <a:txBody>
                    <a:bodyPr/>
                    <a:lstStyle/>
                    <a:p>
                      <a:endParaRPr lang="en-US" dirty="0"/>
                    </a:p>
                  </a:txBody>
                  <a:tcPr>
                    <a:solidFill>
                      <a:schemeClr val="accent6">
                        <a:lumMod val="20000"/>
                        <a:lumOff val="80000"/>
                      </a:schemeClr>
                    </a:solidFill>
                  </a:tcPr>
                </a:tc>
                <a:tc>
                  <a:txBody>
                    <a:bodyPr/>
                    <a:lstStyle/>
                    <a:p>
                      <a:r>
                        <a:rPr lang="en-US" sz="2000" b="1" dirty="0" smtClean="0">
                          <a:solidFill>
                            <a:srgbClr val="002060"/>
                          </a:solidFill>
                        </a:rPr>
                        <a:t>3) Chemistry Entrance exams</a:t>
                      </a:r>
                      <a:endParaRPr lang="en-US" sz="2000" b="1" dirty="0">
                        <a:solidFill>
                          <a:srgbClr val="002060"/>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66002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a:xfrm>
            <a:off x="7042150" y="6243638"/>
            <a:ext cx="1905000" cy="457200"/>
          </a:xfrm>
          <a:noFill/>
        </p:spPr>
        <p:txBody>
          <a:bodyPr/>
          <a:lstStyle>
            <a:lvl1pPr eaLnBrk="0" hangingPunct="0">
              <a:defRPr sz="2000">
                <a:solidFill>
                  <a:schemeClr val="tx1"/>
                </a:solidFill>
                <a:latin typeface="Tahoma" pitchFamily="34" charset="0"/>
                <a:cs typeface="Arial" charset="0"/>
              </a:defRPr>
            </a:lvl1pPr>
            <a:lvl2pPr marL="742950" indent="-285750" eaLnBrk="0" hangingPunct="0">
              <a:defRPr sz="2000">
                <a:solidFill>
                  <a:schemeClr val="tx1"/>
                </a:solidFill>
                <a:latin typeface="Tahoma" pitchFamily="34" charset="0"/>
                <a:cs typeface="Arial" charset="0"/>
              </a:defRPr>
            </a:lvl2pPr>
            <a:lvl3pPr marL="1143000" indent="-228600" eaLnBrk="0" hangingPunct="0">
              <a:defRPr sz="2000">
                <a:solidFill>
                  <a:schemeClr val="tx1"/>
                </a:solidFill>
                <a:latin typeface="Tahoma" pitchFamily="34" charset="0"/>
                <a:cs typeface="Arial" charset="0"/>
              </a:defRPr>
            </a:lvl3pPr>
            <a:lvl4pPr marL="1600200" indent="-228600" eaLnBrk="0" hangingPunct="0">
              <a:defRPr sz="2000">
                <a:solidFill>
                  <a:schemeClr val="tx1"/>
                </a:solidFill>
                <a:latin typeface="Tahoma" pitchFamily="34" charset="0"/>
                <a:cs typeface="Arial" charset="0"/>
              </a:defRPr>
            </a:lvl4pPr>
            <a:lvl5pPr marL="2057400" indent="-228600" eaLnBrk="0" hangingPunct="0">
              <a:defRPr sz="2000">
                <a:solidFill>
                  <a:schemeClr val="tx1"/>
                </a:solidFill>
                <a:latin typeface="Tahoma" pitchFamily="34" charset="0"/>
                <a:cs typeface="Arial" charset="0"/>
              </a:defRPr>
            </a:lvl5pPr>
            <a:lvl6pPr marL="2514600" indent="-228600" eaLnBrk="0" fontAlgn="base" hangingPunct="0">
              <a:spcBef>
                <a:spcPct val="0"/>
              </a:spcBef>
              <a:spcAft>
                <a:spcPct val="0"/>
              </a:spcAft>
              <a:defRPr sz="2000">
                <a:solidFill>
                  <a:schemeClr val="tx1"/>
                </a:solidFill>
                <a:latin typeface="Tahoma" pitchFamily="34" charset="0"/>
                <a:cs typeface="Arial" charset="0"/>
              </a:defRPr>
            </a:lvl6pPr>
            <a:lvl7pPr marL="2971800" indent="-228600" eaLnBrk="0" fontAlgn="base" hangingPunct="0">
              <a:spcBef>
                <a:spcPct val="0"/>
              </a:spcBef>
              <a:spcAft>
                <a:spcPct val="0"/>
              </a:spcAft>
              <a:defRPr sz="2000">
                <a:solidFill>
                  <a:schemeClr val="tx1"/>
                </a:solidFill>
                <a:latin typeface="Tahoma" pitchFamily="34" charset="0"/>
                <a:cs typeface="Arial" charset="0"/>
              </a:defRPr>
            </a:lvl7pPr>
            <a:lvl8pPr marL="3429000" indent="-228600" eaLnBrk="0" fontAlgn="base" hangingPunct="0">
              <a:spcBef>
                <a:spcPct val="0"/>
              </a:spcBef>
              <a:spcAft>
                <a:spcPct val="0"/>
              </a:spcAft>
              <a:defRPr sz="2000">
                <a:solidFill>
                  <a:schemeClr val="tx1"/>
                </a:solidFill>
                <a:latin typeface="Tahoma" pitchFamily="34" charset="0"/>
                <a:cs typeface="Arial" charset="0"/>
              </a:defRPr>
            </a:lvl8pPr>
            <a:lvl9pPr marL="3886200" indent="-228600" eaLnBrk="0" fontAlgn="base" hangingPunct="0">
              <a:spcBef>
                <a:spcPct val="0"/>
              </a:spcBef>
              <a:spcAft>
                <a:spcPct val="0"/>
              </a:spcAft>
              <a:defRPr sz="2000">
                <a:solidFill>
                  <a:schemeClr val="tx1"/>
                </a:solidFill>
                <a:latin typeface="Tahoma" pitchFamily="34" charset="0"/>
                <a:cs typeface="Arial" charset="0"/>
              </a:defRPr>
            </a:lvl9pPr>
          </a:lstStyle>
          <a:p>
            <a:pPr eaLnBrk="1" hangingPunct="1"/>
            <a:fld id="{4A84F8DC-1A74-4B51-87CC-842D8140EFA8}" type="slidenum">
              <a:rPr lang="en-US" altLang="ar-SA" sz="1400" smtClean="0"/>
              <a:pPr eaLnBrk="1" hangingPunct="1"/>
              <a:t>11</a:t>
            </a:fld>
            <a:endParaRPr lang="en-US" altLang="ar-SA" sz="1400" dirty="0" smtClean="0"/>
          </a:p>
        </p:txBody>
      </p:sp>
      <p:sp>
        <p:nvSpPr>
          <p:cNvPr id="7" name="Rectangle 6"/>
          <p:cNvSpPr/>
          <p:nvPr/>
        </p:nvSpPr>
        <p:spPr>
          <a:xfrm>
            <a:off x="304800" y="304800"/>
            <a:ext cx="7239000" cy="492443"/>
          </a:xfrm>
          <a:prstGeom prst="rect">
            <a:avLst/>
          </a:prstGeom>
        </p:spPr>
        <p:txBody>
          <a:bodyPr wrap="square">
            <a:spAutoFit/>
          </a:bodyPr>
          <a:lstStyle/>
          <a:p>
            <a:pPr marL="285750" indent="-285750">
              <a:buFont typeface="Arial" pitchFamily="34" charset="0"/>
              <a:buChar char="•"/>
            </a:pPr>
            <a:r>
              <a:rPr lang="en-US" sz="2600" dirty="0">
                <a:latin typeface="Aharoni" pitchFamily="2" charset="-79"/>
                <a:cs typeface="Aharoni" pitchFamily="2" charset="-79"/>
              </a:rPr>
              <a:t>Some of the academic PG degrees…</a:t>
            </a:r>
          </a:p>
        </p:txBody>
      </p:sp>
      <p:sp>
        <p:nvSpPr>
          <p:cNvPr id="12" name="Rectangle 11"/>
          <p:cNvSpPr/>
          <p:nvPr/>
        </p:nvSpPr>
        <p:spPr>
          <a:xfrm>
            <a:off x="304800" y="961579"/>
            <a:ext cx="3581400" cy="4093428"/>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1.MSc </a:t>
            </a:r>
            <a:r>
              <a:rPr lang="en-US" sz="2000" b="1" dirty="0">
                <a:solidFill>
                  <a:srgbClr val="7030A0"/>
                </a:solidFill>
                <a:latin typeface="Times New Roman" pitchFamily="18" charset="0"/>
                <a:cs typeface="Times New Roman" pitchFamily="18" charset="0"/>
              </a:rPr>
              <a:t>Analytical </a:t>
            </a:r>
            <a:r>
              <a:rPr lang="en-US" sz="2000" b="1" dirty="0" smtClean="0">
                <a:solidFill>
                  <a:srgbClr val="7030A0"/>
                </a:solidFill>
                <a:latin typeface="Times New Roman" pitchFamily="18" charset="0"/>
                <a:cs typeface="Times New Roman" pitchFamily="18" charset="0"/>
              </a:rPr>
              <a:t>Chemistry</a:t>
            </a:r>
          </a:p>
          <a:p>
            <a:endParaRPr lang="en-US" sz="2000" b="1" dirty="0">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2.MSc </a:t>
            </a:r>
            <a:r>
              <a:rPr lang="en-US" sz="2000" b="1" dirty="0">
                <a:solidFill>
                  <a:schemeClr val="accent6">
                    <a:lumMod val="75000"/>
                  </a:schemeClr>
                </a:solidFill>
                <a:latin typeface="Times New Roman" pitchFamily="18" charset="0"/>
                <a:cs typeface="Times New Roman" pitchFamily="18" charset="0"/>
              </a:rPr>
              <a:t>Applied </a:t>
            </a:r>
            <a:r>
              <a:rPr lang="en-US" sz="2000" b="1" dirty="0" smtClean="0">
                <a:solidFill>
                  <a:schemeClr val="accent6">
                    <a:lumMod val="75000"/>
                  </a:schemeClr>
                </a:solidFill>
                <a:latin typeface="Times New Roman" pitchFamily="18" charset="0"/>
                <a:cs typeface="Times New Roman" pitchFamily="18" charset="0"/>
              </a:rPr>
              <a:t>Chemistry</a:t>
            </a:r>
          </a:p>
          <a:p>
            <a:endParaRPr lang="en-US" sz="2000" b="1" dirty="0">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3.MSc </a:t>
            </a:r>
            <a:r>
              <a:rPr lang="en-US" sz="2000" b="1" dirty="0">
                <a:solidFill>
                  <a:srgbClr val="C00000"/>
                </a:solidFill>
                <a:latin typeface="Times New Roman" pitchFamily="18" charset="0"/>
                <a:cs typeface="Times New Roman" pitchFamily="18" charset="0"/>
              </a:rPr>
              <a:t>General </a:t>
            </a:r>
            <a:r>
              <a:rPr lang="en-US" sz="2000" b="1" dirty="0" smtClean="0">
                <a:solidFill>
                  <a:srgbClr val="C00000"/>
                </a:solidFill>
                <a:latin typeface="Times New Roman" pitchFamily="18" charset="0"/>
                <a:cs typeface="Times New Roman" pitchFamily="18" charset="0"/>
              </a:rPr>
              <a:t>Chemistry</a:t>
            </a:r>
          </a:p>
          <a:p>
            <a:endParaRPr lang="en-US" sz="2000" b="1" dirty="0">
              <a:latin typeface="Times New Roman" pitchFamily="18" charset="0"/>
              <a:cs typeface="Times New Roman" pitchFamily="18" charset="0"/>
            </a:endParaRPr>
          </a:p>
          <a:p>
            <a:r>
              <a:rPr lang="en-US" sz="2000" b="1" dirty="0" smtClean="0">
                <a:solidFill>
                  <a:schemeClr val="accent3">
                    <a:lumMod val="50000"/>
                  </a:schemeClr>
                </a:solidFill>
                <a:latin typeface="Times New Roman" pitchFamily="18" charset="0"/>
                <a:cs typeface="Times New Roman" pitchFamily="18" charset="0"/>
              </a:rPr>
              <a:t>4.MSc </a:t>
            </a:r>
            <a:r>
              <a:rPr lang="en-US" sz="2000" b="1" dirty="0">
                <a:solidFill>
                  <a:schemeClr val="accent3">
                    <a:lumMod val="50000"/>
                  </a:schemeClr>
                </a:solidFill>
                <a:latin typeface="Times New Roman" pitchFamily="18" charset="0"/>
                <a:cs typeface="Times New Roman" pitchFamily="18" charset="0"/>
              </a:rPr>
              <a:t>Inorganic </a:t>
            </a:r>
            <a:r>
              <a:rPr lang="en-US" sz="2000" b="1" dirty="0" smtClean="0">
                <a:solidFill>
                  <a:schemeClr val="accent3">
                    <a:lumMod val="50000"/>
                  </a:schemeClr>
                </a:solidFill>
                <a:latin typeface="Times New Roman" pitchFamily="18" charset="0"/>
                <a:cs typeface="Times New Roman" pitchFamily="18" charset="0"/>
              </a:rPr>
              <a:t>Chemistry</a:t>
            </a:r>
          </a:p>
          <a:p>
            <a:endParaRPr lang="en-US" sz="2000" b="1" dirty="0">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5.MSc </a:t>
            </a:r>
            <a:r>
              <a:rPr lang="en-US" sz="2000" b="1" dirty="0">
                <a:solidFill>
                  <a:schemeClr val="accent6">
                    <a:lumMod val="75000"/>
                  </a:schemeClr>
                </a:solidFill>
                <a:latin typeface="Times New Roman" pitchFamily="18" charset="0"/>
                <a:cs typeface="Times New Roman" pitchFamily="18" charset="0"/>
              </a:rPr>
              <a:t>Instrumental </a:t>
            </a:r>
            <a:r>
              <a:rPr lang="en-US" sz="2000" b="1" dirty="0" smtClean="0">
                <a:solidFill>
                  <a:schemeClr val="accent6">
                    <a:lumMod val="75000"/>
                  </a:schemeClr>
                </a:solidFill>
                <a:latin typeface="Times New Roman" pitchFamily="18" charset="0"/>
                <a:cs typeface="Times New Roman" pitchFamily="18" charset="0"/>
              </a:rPr>
              <a:t>Analysis</a:t>
            </a:r>
          </a:p>
          <a:p>
            <a:endParaRPr lang="en-US" sz="2000" b="1" dirty="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6.MSc </a:t>
            </a:r>
            <a:r>
              <a:rPr lang="en-US" sz="2000" b="1" dirty="0">
                <a:solidFill>
                  <a:srgbClr val="FF0000"/>
                </a:solidFill>
                <a:latin typeface="Times New Roman" pitchFamily="18" charset="0"/>
                <a:cs typeface="Times New Roman" pitchFamily="18" charset="0"/>
              </a:rPr>
              <a:t>Medical </a:t>
            </a:r>
            <a:r>
              <a:rPr lang="en-US" sz="2000" b="1" dirty="0" smtClean="0">
                <a:solidFill>
                  <a:srgbClr val="FF0000"/>
                </a:solidFill>
                <a:latin typeface="Times New Roman" pitchFamily="18" charset="0"/>
                <a:cs typeface="Times New Roman" pitchFamily="18" charset="0"/>
              </a:rPr>
              <a:t>Chemistry</a:t>
            </a:r>
          </a:p>
          <a:p>
            <a:endParaRPr lang="en-US" sz="2000" b="1" dirty="0">
              <a:latin typeface="Times New Roman" pitchFamily="18" charset="0"/>
              <a:cs typeface="Times New Roman" pitchFamily="18" charset="0"/>
            </a:endParaRPr>
          </a:p>
          <a:p>
            <a:r>
              <a:rPr lang="en-US" sz="2000" b="1" dirty="0" smtClean="0">
                <a:solidFill>
                  <a:srgbClr val="002060"/>
                </a:solidFill>
                <a:latin typeface="Times New Roman" pitchFamily="18" charset="0"/>
                <a:cs typeface="Times New Roman" pitchFamily="18" charset="0"/>
              </a:rPr>
              <a:t>7.MSc </a:t>
            </a:r>
            <a:r>
              <a:rPr lang="en-US" sz="2000" b="1" dirty="0">
                <a:solidFill>
                  <a:srgbClr val="002060"/>
                </a:solidFill>
                <a:latin typeface="Times New Roman" pitchFamily="18" charset="0"/>
                <a:cs typeface="Times New Roman" pitchFamily="18" charset="0"/>
              </a:rPr>
              <a:t>Molecular </a:t>
            </a:r>
            <a:r>
              <a:rPr lang="en-US" sz="2000" b="1" dirty="0" smtClean="0">
                <a:solidFill>
                  <a:srgbClr val="002060"/>
                </a:solidFill>
                <a:latin typeface="Times New Roman" pitchFamily="18" charset="0"/>
                <a:cs typeface="Times New Roman" pitchFamily="18" charset="0"/>
              </a:rPr>
              <a:t>Chemistry</a:t>
            </a:r>
            <a:endParaRPr lang="en-US" sz="2000" b="1" dirty="0">
              <a:solidFill>
                <a:srgbClr val="002060"/>
              </a:solidFill>
              <a:latin typeface="Times New Roman" pitchFamily="18" charset="0"/>
              <a:cs typeface="Times New Roman" pitchFamily="18" charset="0"/>
            </a:endParaRPr>
          </a:p>
        </p:txBody>
      </p:sp>
      <p:sp>
        <p:nvSpPr>
          <p:cNvPr id="13" name="TextBox 12"/>
          <p:cNvSpPr txBox="1"/>
          <p:nvPr/>
        </p:nvSpPr>
        <p:spPr>
          <a:xfrm>
            <a:off x="3886200" y="685800"/>
            <a:ext cx="5105400" cy="5538504"/>
          </a:xfrm>
          <a:prstGeom prst="rect">
            <a:avLst/>
          </a:prstGeom>
          <a:noFill/>
        </p:spPr>
        <p:txBody>
          <a:bodyPr wrap="square" rtlCol="0">
            <a:spAutoFit/>
          </a:bodyPr>
          <a:lstStyle/>
          <a:p>
            <a:pPr>
              <a:lnSpc>
                <a:spcPct val="200000"/>
              </a:lnSpc>
            </a:pPr>
            <a:r>
              <a:rPr lang="en-US" sz="2000" b="1" dirty="0" smtClean="0">
                <a:solidFill>
                  <a:srgbClr val="FF0000"/>
                </a:solidFill>
                <a:latin typeface="Times New Roman" pitchFamily="18" charset="0"/>
                <a:cs typeface="Times New Roman" pitchFamily="18" charset="0"/>
              </a:rPr>
              <a:t>8.MSc </a:t>
            </a:r>
            <a:r>
              <a:rPr lang="en-US" sz="2000" b="1" dirty="0">
                <a:solidFill>
                  <a:srgbClr val="FF0000"/>
                </a:solidFill>
                <a:latin typeface="Times New Roman" pitchFamily="18" charset="0"/>
                <a:cs typeface="Times New Roman" pitchFamily="18" charset="0"/>
              </a:rPr>
              <a:t>Organic Chemistry</a:t>
            </a:r>
          </a:p>
          <a:p>
            <a:pPr>
              <a:lnSpc>
                <a:spcPct val="200000"/>
              </a:lnSpc>
            </a:pPr>
            <a:r>
              <a:rPr lang="en-US" sz="2000" b="1" dirty="0" smtClean="0">
                <a:solidFill>
                  <a:srgbClr val="00B050"/>
                </a:solidFill>
                <a:latin typeface="Times New Roman" pitchFamily="18" charset="0"/>
                <a:cs typeface="Times New Roman" pitchFamily="18" charset="0"/>
              </a:rPr>
              <a:t>9.MSc </a:t>
            </a:r>
            <a:r>
              <a:rPr lang="en-US" sz="2000" b="1" dirty="0">
                <a:solidFill>
                  <a:srgbClr val="00B050"/>
                </a:solidFill>
                <a:latin typeface="Times New Roman" pitchFamily="18" charset="0"/>
                <a:cs typeface="Times New Roman" pitchFamily="18" charset="0"/>
              </a:rPr>
              <a:t>Physical </a:t>
            </a:r>
            <a:r>
              <a:rPr lang="en-US" sz="2000" b="1" dirty="0" smtClean="0">
                <a:solidFill>
                  <a:srgbClr val="00B050"/>
                </a:solidFill>
                <a:latin typeface="Times New Roman" pitchFamily="18" charset="0"/>
                <a:cs typeface="Times New Roman" pitchFamily="18" charset="0"/>
              </a:rPr>
              <a:t>Chemistry</a:t>
            </a:r>
            <a:endParaRPr lang="en-US" sz="2000" b="1" dirty="0">
              <a:solidFill>
                <a:srgbClr val="00B050"/>
              </a:solidFill>
              <a:latin typeface="Times New Roman" pitchFamily="18" charset="0"/>
              <a:cs typeface="Times New Roman" pitchFamily="18" charset="0"/>
            </a:endParaRPr>
          </a:p>
          <a:p>
            <a:pPr>
              <a:lnSpc>
                <a:spcPct val="200000"/>
              </a:lnSpc>
            </a:pPr>
            <a:r>
              <a:rPr lang="en-US" sz="2000" b="1" dirty="0" smtClean="0">
                <a:solidFill>
                  <a:srgbClr val="7030A0"/>
                </a:solidFill>
                <a:latin typeface="Times New Roman" pitchFamily="18" charset="0"/>
                <a:cs typeface="Times New Roman" pitchFamily="18" charset="0"/>
              </a:rPr>
              <a:t>10.MSc </a:t>
            </a:r>
            <a:r>
              <a:rPr lang="en-US" sz="2000" b="1" dirty="0">
                <a:solidFill>
                  <a:srgbClr val="7030A0"/>
                </a:solidFill>
                <a:latin typeface="Times New Roman" pitchFamily="18" charset="0"/>
                <a:cs typeface="Times New Roman" pitchFamily="18" charset="0"/>
              </a:rPr>
              <a:t>Theoretical Chemistry</a:t>
            </a:r>
          </a:p>
          <a:p>
            <a:pPr>
              <a:lnSpc>
                <a:spcPct val="200000"/>
              </a:lnSpc>
            </a:pPr>
            <a:r>
              <a:rPr lang="en-US" sz="2000" b="1" dirty="0" smtClean="0">
                <a:solidFill>
                  <a:srgbClr val="FF0000"/>
                </a:solidFill>
                <a:latin typeface="Times New Roman" pitchFamily="18" charset="0"/>
                <a:cs typeface="Times New Roman" pitchFamily="18" charset="0"/>
              </a:rPr>
              <a:t>11.MSc </a:t>
            </a:r>
            <a:r>
              <a:rPr lang="en-US" sz="2000" b="1" dirty="0">
                <a:solidFill>
                  <a:srgbClr val="FF0000"/>
                </a:solidFill>
                <a:latin typeface="Times New Roman" pitchFamily="18" charset="0"/>
                <a:cs typeface="Times New Roman" pitchFamily="18" charset="0"/>
              </a:rPr>
              <a:t>Drug Chemistry</a:t>
            </a:r>
          </a:p>
          <a:p>
            <a:pPr>
              <a:lnSpc>
                <a:spcPct val="200000"/>
              </a:lnSpc>
            </a:pPr>
            <a:r>
              <a:rPr lang="en-US" sz="2000" b="1" dirty="0" smtClean="0">
                <a:solidFill>
                  <a:srgbClr val="002060"/>
                </a:solidFill>
                <a:latin typeface="Times New Roman" pitchFamily="18" charset="0"/>
                <a:cs typeface="Times New Roman" pitchFamily="18" charset="0"/>
              </a:rPr>
              <a:t>12.MSc </a:t>
            </a:r>
            <a:r>
              <a:rPr lang="en-US" sz="2000" b="1" dirty="0">
                <a:solidFill>
                  <a:srgbClr val="002060"/>
                </a:solidFill>
                <a:latin typeface="Times New Roman" pitchFamily="18" charset="0"/>
                <a:cs typeface="Times New Roman" pitchFamily="18" charset="0"/>
              </a:rPr>
              <a:t>Pharmaceutical Chemistry</a:t>
            </a:r>
          </a:p>
          <a:p>
            <a:pPr>
              <a:lnSpc>
                <a:spcPct val="200000"/>
              </a:lnSpc>
            </a:pPr>
            <a:r>
              <a:rPr lang="en-US" sz="2000" b="1" dirty="0" smtClean="0">
                <a:solidFill>
                  <a:srgbClr val="C00000"/>
                </a:solidFill>
                <a:latin typeface="Times New Roman" pitchFamily="18" charset="0"/>
                <a:cs typeface="Times New Roman" pitchFamily="18" charset="0"/>
              </a:rPr>
              <a:t>13.MSc </a:t>
            </a:r>
            <a:r>
              <a:rPr lang="en-US" sz="2000" b="1" dirty="0">
                <a:solidFill>
                  <a:srgbClr val="C00000"/>
                </a:solidFill>
                <a:latin typeface="Times New Roman" pitchFamily="18" charset="0"/>
                <a:cs typeface="Times New Roman" pitchFamily="18" charset="0"/>
              </a:rPr>
              <a:t>Physical &amp; Materials Chemistry</a:t>
            </a:r>
          </a:p>
          <a:p>
            <a:pPr>
              <a:lnSpc>
                <a:spcPct val="200000"/>
              </a:lnSpc>
            </a:pPr>
            <a:r>
              <a:rPr lang="en-US" sz="2000" b="1" dirty="0" smtClean="0">
                <a:solidFill>
                  <a:srgbClr val="002060"/>
                </a:solidFill>
                <a:latin typeface="Times New Roman" pitchFamily="18" charset="0"/>
                <a:cs typeface="Times New Roman" pitchFamily="18" charset="0"/>
              </a:rPr>
              <a:t>14.MSc </a:t>
            </a:r>
            <a:r>
              <a:rPr lang="en-US" sz="2000" b="1" dirty="0">
                <a:solidFill>
                  <a:srgbClr val="002060"/>
                </a:solidFill>
                <a:latin typeface="Times New Roman" pitchFamily="18" charset="0"/>
                <a:cs typeface="Times New Roman" pitchFamily="18" charset="0"/>
              </a:rPr>
              <a:t>Bio-Chemistry</a:t>
            </a:r>
          </a:p>
          <a:p>
            <a:pPr>
              <a:lnSpc>
                <a:spcPct val="200000"/>
              </a:lnSpc>
            </a:pPr>
            <a:r>
              <a:rPr lang="en-US" sz="2000" b="1" dirty="0" smtClean="0">
                <a:solidFill>
                  <a:schemeClr val="accent6">
                    <a:lumMod val="50000"/>
                  </a:schemeClr>
                </a:solidFill>
                <a:latin typeface="Times New Roman" pitchFamily="18" charset="0"/>
                <a:cs typeface="Times New Roman" pitchFamily="18" charset="0"/>
              </a:rPr>
              <a:t>15.MSc Master’s </a:t>
            </a:r>
            <a:r>
              <a:rPr lang="en-US" sz="2000" b="1" dirty="0">
                <a:solidFill>
                  <a:schemeClr val="accent6">
                    <a:lumMod val="50000"/>
                  </a:schemeClr>
                </a:solidFill>
                <a:latin typeface="Times New Roman" pitchFamily="18" charset="0"/>
                <a:cs typeface="Times New Roman" pitchFamily="18" charset="0"/>
              </a:rPr>
              <a:t>degree in </a:t>
            </a:r>
            <a:r>
              <a:rPr lang="en-US" sz="2000" b="1" dirty="0" smtClean="0">
                <a:solidFill>
                  <a:schemeClr val="accent6">
                    <a:lumMod val="50000"/>
                  </a:schemeClr>
                </a:solidFill>
                <a:latin typeface="Times New Roman" pitchFamily="18" charset="0"/>
                <a:cs typeface="Times New Roman" pitchFamily="18" charset="0"/>
              </a:rPr>
              <a:t>Computational Chemistry</a:t>
            </a:r>
            <a:endParaRPr lang="en-US" sz="20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316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411162"/>
          </a:xfrm>
        </p:spPr>
        <p:txBody>
          <a:bodyPr>
            <a:normAutofit fontScale="90000"/>
          </a:bodyPr>
          <a:lstStyle/>
          <a:p>
            <a:pPr marL="342900" indent="-342900">
              <a:buFont typeface="Wingdings" pitchFamily="2" charset="2"/>
              <a:buChar char="§"/>
            </a:pPr>
            <a:r>
              <a:rPr lang="en-US" sz="2400" b="1" dirty="0" smtClean="0">
                <a:solidFill>
                  <a:srgbClr val="C00000"/>
                </a:solidFill>
                <a:latin typeface="Times New Roman" pitchFamily="18" charset="0"/>
                <a:cs typeface="Times New Roman" pitchFamily="18" charset="0"/>
              </a:rPr>
              <a:t> Prominent Research-based </a:t>
            </a:r>
            <a:r>
              <a:rPr lang="en-US" sz="2400" b="1" dirty="0">
                <a:solidFill>
                  <a:srgbClr val="C00000"/>
                </a:solidFill>
                <a:latin typeface="Times New Roman" pitchFamily="18" charset="0"/>
                <a:cs typeface="Times New Roman" pitchFamily="18" charset="0"/>
              </a:rPr>
              <a:t>institutes in the </a:t>
            </a:r>
            <a:r>
              <a:rPr lang="en-US" sz="2400" b="1" dirty="0" smtClean="0">
                <a:solidFill>
                  <a:srgbClr val="C00000"/>
                </a:solidFill>
                <a:latin typeface="Times New Roman" pitchFamily="18" charset="0"/>
                <a:cs typeface="Times New Roman" pitchFamily="18" charset="0"/>
              </a:rPr>
              <a:t>country for M.Sc</a:t>
            </a:r>
            <a:r>
              <a:rPr lang="en-US" sz="2400" b="1" dirty="0" smtClean="0">
                <a:solidFill>
                  <a:schemeClr val="tx1">
                    <a:lumMod val="85000"/>
                    <a:lumOff val="15000"/>
                  </a:schemeClr>
                </a:solidFill>
                <a:latin typeface="Times New Roman" pitchFamily="18" charset="0"/>
                <a:cs typeface="Times New Roman" pitchFamily="18" charset="0"/>
              </a:rPr>
              <a:t>.</a:t>
            </a:r>
            <a:endParaRPr lang="en-US" sz="2400" b="1" dirty="0">
              <a:solidFill>
                <a:schemeClr val="tx1">
                  <a:lumMod val="85000"/>
                  <a:lumOff val="1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533400"/>
            <a:ext cx="8915400" cy="6019800"/>
          </a:xfrm>
        </p:spPr>
        <p:txBody>
          <a:bodyPr>
            <a:normAutofit fontScale="92500"/>
          </a:bodyPr>
          <a:lstStyle/>
          <a:p>
            <a:pPr marL="0" indent="0">
              <a:lnSpc>
                <a:spcPct val="150000"/>
              </a:lnSpc>
              <a:buNone/>
            </a:pPr>
            <a:r>
              <a:rPr lang="en-US" sz="2000" b="1" dirty="0" smtClean="0">
                <a:solidFill>
                  <a:schemeClr val="tx1">
                    <a:lumMod val="95000"/>
                    <a:lumOff val="5000"/>
                  </a:schemeClr>
                </a:solidFill>
                <a:latin typeface="Times New Roman" pitchFamily="18" charset="0"/>
                <a:cs typeface="Times New Roman" pitchFamily="18" charset="0"/>
              </a:rPr>
              <a:t>1)Indian </a:t>
            </a:r>
            <a:r>
              <a:rPr lang="en-US" sz="2000" b="1" dirty="0">
                <a:solidFill>
                  <a:schemeClr val="tx1">
                    <a:lumMod val="95000"/>
                    <a:lumOff val="5000"/>
                  </a:schemeClr>
                </a:solidFill>
                <a:latin typeface="Times New Roman" pitchFamily="18" charset="0"/>
                <a:cs typeface="Times New Roman" pitchFamily="18" charset="0"/>
              </a:rPr>
              <a:t>Institute of </a:t>
            </a:r>
            <a:r>
              <a:rPr lang="en-US" sz="2000" b="1" dirty="0" smtClean="0">
                <a:solidFill>
                  <a:schemeClr val="tx1">
                    <a:lumMod val="95000"/>
                    <a:lumOff val="5000"/>
                  </a:schemeClr>
                </a:solidFill>
                <a:latin typeface="Times New Roman" pitchFamily="18" charset="0"/>
                <a:cs typeface="Times New Roman" pitchFamily="18" charset="0"/>
              </a:rPr>
              <a:t>Science </a:t>
            </a:r>
            <a:r>
              <a:rPr lang="en-US" sz="2000" b="1" dirty="0">
                <a:solidFill>
                  <a:schemeClr val="tx1">
                    <a:lumMod val="95000"/>
                    <a:lumOff val="5000"/>
                  </a:schemeClr>
                </a:solidFill>
                <a:latin typeface="Times New Roman" pitchFamily="18" charset="0"/>
                <a:cs typeface="Times New Roman" pitchFamily="18" charset="0"/>
              </a:rPr>
              <a:t>(</a:t>
            </a:r>
            <a:r>
              <a:rPr lang="en-US" sz="2000" b="1" dirty="0" smtClean="0">
                <a:solidFill>
                  <a:schemeClr val="tx1">
                    <a:lumMod val="95000"/>
                    <a:lumOff val="5000"/>
                  </a:schemeClr>
                </a:solidFill>
                <a:latin typeface="Times New Roman" pitchFamily="18" charset="0"/>
                <a:cs typeface="Times New Roman" pitchFamily="18" charset="0"/>
              </a:rPr>
              <a:t>IISc): IISc </a:t>
            </a:r>
            <a:r>
              <a:rPr lang="en-US" sz="2000" b="1" dirty="0">
                <a:solidFill>
                  <a:schemeClr val="tx1">
                    <a:lumMod val="95000"/>
                    <a:lumOff val="5000"/>
                  </a:schemeClr>
                </a:solidFill>
                <a:latin typeface="Times New Roman" pitchFamily="18" charset="0"/>
                <a:cs typeface="Times New Roman" pitchFamily="18" charset="0"/>
              </a:rPr>
              <a:t>in </a:t>
            </a:r>
            <a:r>
              <a:rPr lang="en-US" sz="2000" b="1" dirty="0" smtClean="0">
                <a:solidFill>
                  <a:schemeClr val="tx1">
                    <a:lumMod val="95000"/>
                    <a:lumOff val="5000"/>
                  </a:schemeClr>
                </a:solidFill>
                <a:latin typeface="Times New Roman" pitchFamily="18" charset="0"/>
                <a:cs typeface="Times New Roman" pitchFamily="18" charset="0"/>
              </a:rPr>
              <a:t>Bangalore MSc and Integrated M.Sc.) </a:t>
            </a:r>
            <a:endParaRPr lang="en-US" sz="2000" b="1" dirty="0">
              <a:solidFill>
                <a:schemeClr val="tx1">
                  <a:lumMod val="95000"/>
                  <a:lumOff val="5000"/>
                </a:schemeClr>
              </a:solidFill>
              <a:latin typeface="Times New Roman" pitchFamily="18" charset="0"/>
              <a:cs typeface="Times New Roman" pitchFamily="18" charset="0"/>
            </a:endParaRPr>
          </a:p>
          <a:p>
            <a:pPr marL="0" indent="0">
              <a:lnSpc>
                <a:spcPct val="150000"/>
              </a:lnSpc>
              <a:buNone/>
            </a:pPr>
            <a:r>
              <a:rPr lang="en-US" sz="2000" dirty="0" smtClean="0">
                <a:solidFill>
                  <a:schemeClr val="tx1">
                    <a:lumMod val="95000"/>
                    <a:lumOff val="5000"/>
                  </a:schemeClr>
                </a:solidFill>
                <a:latin typeface="Times New Roman" pitchFamily="18" charset="0"/>
                <a:cs typeface="Times New Roman" pitchFamily="18" charset="0"/>
              </a:rPr>
              <a:t>2) </a:t>
            </a:r>
            <a:r>
              <a:rPr lang="en-US" sz="2000" b="1" dirty="0" smtClean="0">
                <a:solidFill>
                  <a:schemeClr val="tx1">
                    <a:lumMod val="95000"/>
                    <a:lumOff val="5000"/>
                  </a:schemeClr>
                </a:solidFill>
                <a:latin typeface="Times New Roman" pitchFamily="18" charset="0"/>
                <a:cs typeface="Times New Roman" pitchFamily="18" charset="0"/>
              </a:rPr>
              <a:t>Indian </a:t>
            </a:r>
            <a:r>
              <a:rPr lang="en-US" sz="2000" b="1" dirty="0">
                <a:solidFill>
                  <a:schemeClr val="tx1">
                    <a:lumMod val="95000"/>
                    <a:lumOff val="5000"/>
                  </a:schemeClr>
                </a:solidFill>
                <a:latin typeface="Times New Roman" pitchFamily="18" charset="0"/>
                <a:cs typeface="Times New Roman" pitchFamily="18" charset="0"/>
              </a:rPr>
              <a:t>Institutes of Science Education and Research (IISER</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smtClean="0">
                <a:solidFill>
                  <a:srgbClr val="00B050"/>
                </a:solidFill>
                <a:latin typeface="Times New Roman" pitchFamily="18" charset="0"/>
                <a:cs typeface="Times New Roman" pitchFamily="18" charset="0"/>
              </a:rPr>
              <a:t>07</a:t>
            </a:r>
          </a:p>
          <a:p>
            <a:pPr marL="0" indent="0">
              <a:lnSpc>
                <a:spcPct val="150000"/>
              </a:lnSpc>
              <a:buNone/>
            </a:pPr>
            <a:r>
              <a:rPr lang="en-US" sz="2000" dirty="0" smtClean="0">
                <a:solidFill>
                  <a:schemeClr val="tx1">
                    <a:lumMod val="85000"/>
                    <a:lumOff val="15000"/>
                  </a:schemeClr>
                </a:solidFill>
                <a:latin typeface="Times New Roman" pitchFamily="18" charset="0"/>
                <a:cs typeface="Times New Roman" pitchFamily="18" charset="0"/>
              </a:rPr>
              <a:t>Kolkata</a:t>
            </a:r>
            <a:r>
              <a:rPr lang="en-US" sz="2000" dirty="0">
                <a:solidFill>
                  <a:schemeClr val="tx1">
                    <a:lumMod val="85000"/>
                    <a:lumOff val="15000"/>
                  </a:schemeClr>
                </a:solidFill>
                <a:latin typeface="Times New Roman" pitchFamily="18" charset="0"/>
                <a:cs typeface="Times New Roman" pitchFamily="18" charset="0"/>
              </a:rPr>
              <a:t>, Pune, Mohali, Bhopal, </a:t>
            </a:r>
            <a:r>
              <a:rPr lang="en-US" sz="2000" dirty="0" err="1">
                <a:solidFill>
                  <a:schemeClr val="tx1">
                    <a:lumMod val="85000"/>
                    <a:lumOff val="15000"/>
                  </a:schemeClr>
                </a:solidFill>
                <a:latin typeface="Times New Roman" pitchFamily="18" charset="0"/>
                <a:cs typeface="Times New Roman" pitchFamily="18" charset="0"/>
              </a:rPr>
              <a:t>Tirupati</a:t>
            </a:r>
            <a:r>
              <a:rPr lang="en-US" sz="2000" dirty="0">
                <a:solidFill>
                  <a:schemeClr val="tx1">
                    <a:lumMod val="85000"/>
                    <a:lumOff val="15000"/>
                  </a:schemeClr>
                </a:solidFill>
                <a:latin typeface="Times New Roman" pitchFamily="18" charset="0"/>
                <a:cs typeface="Times New Roman" pitchFamily="18" charset="0"/>
              </a:rPr>
              <a:t>, Thiruvananthapuram, and Berhampur</a:t>
            </a:r>
            <a:r>
              <a:rPr lang="en-US" sz="2000" dirty="0" smtClean="0">
                <a:solidFill>
                  <a:schemeClr val="tx1">
                    <a:lumMod val="85000"/>
                    <a:lumOff val="15000"/>
                  </a:schemeClr>
                </a:solidFill>
                <a:latin typeface="Times New Roman" pitchFamily="18" charset="0"/>
                <a:cs typeface="Times New Roman" pitchFamily="18" charset="0"/>
              </a:rPr>
              <a:t>.</a:t>
            </a:r>
          </a:p>
          <a:p>
            <a:pPr marL="0" indent="0">
              <a:lnSpc>
                <a:spcPct val="150000"/>
              </a:lnSpc>
              <a:buNone/>
            </a:pPr>
            <a:r>
              <a:rPr lang="en-US" sz="2000" b="1" dirty="0" smtClean="0">
                <a:solidFill>
                  <a:schemeClr val="tx1">
                    <a:lumMod val="95000"/>
                    <a:lumOff val="5000"/>
                  </a:schemeClr>
                </a:solidFill>
                <a:latin typeface="Times New Roman" pitchFamily="18" charset="0"/>
                <a:cs typeface="Times New Roman" pitchFamily="18" charset="0"/>
              </a:rPr>
              <a:t>3</a:t>
            </a:r>
            <a:r>
              <a:rPr lang="en-US" sz="2000" b="1" dirty="0">
                <a:solidFill>
                  <a:schemeClr val="tx1">
                    <a:lumMod val="95000"/>
                    <a:lumOff val="5000"/>
                  </a:schemeClr>
                </a:solidFill>
                <a:latin typeface="Times New Roman" pitchFamily="18" charset="0"/>
                <a:cs typeface="Times New Roman" pitchFamily="18" charset="0"/>
              </a:rPr>
              <a:t>) </a:t>
            </a:r>
            <a:r>
              <a:rPr lang="en-US" sz="2000" b="1" dirty="0" smtClean="0">
                <a:solidFill>
                  <a:schemeClr val="tx1">
                    <a:lumMod val="95000"/>
                    <a:lumOff val="5000"/>
                  </a:schemeClr>
                </a:solidFill>
                <a:latin typeface="Times New Roman" pitchFamily="18" charset="0"/>
                <a:cs typeface="Times New Roman" pitchFamily="18" charset="0"/>
              </a:rPr>
              <a:t>Indian Institute of Technology IITs </a:t>
            </a:r>
            <a:r>
              <a:rPr lang="en-US" sz="2000" b="1" dirty="0" smtClean="0">
                <a:solidFill>
                  <a:srgbClr val="00B050"/>
                </a:solidFill>
                <a:latin typeface="Times New Roman" pitchFamily="18" charset="0"/>
                <a:cs typeface="Times New Roman" pitchFamily="18" charset="0"/>
              </a:rPr>
              <a:t>(23 </a:t>
            </a:r>
            <a:r>
              <a:rPr lang="en-US" sz="2000" b="1" dirty="0" smtClean="0">
                <a:solidFill>
                  <a:srgbClr val="00B050"/>
                </a:solidFill>
                <a:latin typeface="Times New Roman" pitchFamily="18" charset="0"/>
                <a:cs typeface="Times New Roman" pitchFamily="18" charset="0"/>
              </a:rPr>
              <a:t>IITs)</a:t>
            </a:r>
          </a:p>
          <a:p>
            <a:pPr marL="0" indent="0">
              <a:lnSpc>
                <a:spcPct val="150000"/>
              </a:lnSpc>
              <a:buNone/>
            </a:pPr>
            <a:r>
              <a:rPr lang="en-US" sz="2000" b="1" dirty="0">
                <a:solidFill>
                  <a:schemeClr val="tx1">
                    <a:lumMod val="95000"/>
                    <a:lumOff val="5000"/>
                  </a:schemeClr>
                </a:solidFill>
                <a:latin typeface="Times New Roman" pitchFamily="18" charset="0"/>
                <a:cs typeface="Times New Roman" pitchFamily="18" charset="0"/>
              </a:rPr>
              <a:t>4) National Institutes of </a:t>
            </a:r>
            <a:r>
              <a:rPr lang="en-US" sz="2000" b="1" dirty="0" smtClean="0">
                <a:solidFill>
                  <a:schemeClr val="tx1">
                    <a:lumMod val="95000"/>
                    <a:lumOff val="5000"/>
                  </a:schemeClr>
                </a:solidFill>
                <a:latin typeface="Times New Roman" pitchFamily="18" charset="0"/>
                <a:cs typeface="Times New Roman" pitchFamily="18" charset="0"/>
              </a:rPr>
              <a:t>Technology NITs </a:t>
            </a:r>
            <a:r>
              <a:rPr lang="en-US" sz="2000" b="1" dirty="0" smtClean="0">
                <a:solidFill>
                  <a:srgbClr val="00B050"/>
                </a:solidFill>
                <a:latin typeface="Times New Roman" pitchFamily="18" charset="0"/>
                <a:cs typeface="Times New Roman" pitchFamily="18" charset="0"/>
              </a:rPr>
              <a:t>31 NITs </a:t>
            </a:r>
            <a:r>
              <a:rPr lang="en-US" sz="2000" b="1" dirty="0" smtClean="0">
                <a:solidFill>
                  <a:schemeClr val="tx1">
                    <a:lumMod val="95000"/>
                    <a:lumOff val="5000"/>
                  </a:schemeClr>
                </a:solidFill>
                <a:latin typeface="Times New Roman" pitchFamily="18" charset="0"/>
                <a:cs typeface="Times New Roman" pitchFamily="18" charset="0"/>
              </a:rPr>
              <a:t>(20 old + 11 new)</a:t>
            </a:r>
          </a:p>
          <a:p>
            <a:pPr marL="0" indent="0">
              <a:lnSpc>
                <a:spcPct val="150000"/>
              </a:lnSpc>
              <a:buNone/>
            </a:pPr>
            <a:r>
              <a:rPr lang="en-US" sz="2000" b="1" dirty="0" smtClean="0">
                <a:solidFill>
                  <a:schemeClr val="tx1">
                    <a:lumMod val="95000"/>
                    <a:lumOff val="5000"/>
                  </a:schemeClr>
                </a:solidFill>
                <a:latin typeface="Times New Roman" pitchFamily="18" charset="0"/>
                <a:cs typeface="Times New Roman" pitchFamily="18" charset="0"/>
              </a:rPr>
              <a:t>5)National </a:t>
            </a:r>
            <a:r>
              <a:rPr lang="en-US" sz="2000" b="1" dirty="0">
                <a:solidFill>
                  <a:schemeClr val="tx1">
                    <a:lumMod val="95000"/>
                    <a:lumOff val="5000"/>
                  </a:schemeClr>
                </a:solidFill>
                <a:latin typeface="Times New Roman" pitchFamily="18" charset="0"/>
                <a:cs typeface="Times New Roman" pitchFamily="18" charset="0"/>
              </a:rPr>
              <a:t>Institute of Science Education and </a:t>
            </a:r>
            <a:r>
              <a:rPr lang="en-US" sz="2000" b="1" dirty="0" smtClean="0">
                <a:solidFill>
                  <a:schemeClr val="tx1">
                    <a:lumMod val="95000"/>
                    <a:lumOff val="5000"/>
                  </a:schemeClr>
                </a:solidFill>
                <a:latin typeface="Times New Roman" pitchFamily="18" charset="0"/>
                <a:cs typeface="Times New Roman" pitchFamily="18" charset="0"/>
              </a:rPr>
              <a:t>Research (NISER) </a:t>
            </a:r>
            <a:r>
              <a:rPr lang="en-US" sz="2000" b="1" dirty="0" err="1" smtClean="0">
                <a:solidFill>
                  <a:schemeClr val="tx1">
                    <a:lumMod val="95000"/>
                    <a:lumOff val="5000"/>
                  </a:schemeClr>
                </a:solidFill>
                <a:latin typeface="Times New Roman" pitchFamily="18" charset="0"/>
                <a:cs typeface="Times New Roman" pitchFamily="18" charset="0"/>
              </a:rPr>
              <a:t>Jatani</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Odisha</a:t>
            </a:r>
            <a:r>
              <a:rPr lang="en-US" sz="2000" b="1" dirty="0" smtClean="0">
                <a:solidFill>
                  <a:schemeClr val="tx1">
                    <a:lumMod val="95000"/>
                    <a:lumOff val="5000"/>
                  </a:schemeClr>
                </a:solidFill>
                <a:latin typeface="Times New Roman" pitchFamily="18" charset="0"/>
                <a:cs typeface="Times New Roman" pitchFamily="18" charset="0"/>
              </a:rPr>
              <a:t>)  6)Various State and Central Universities ( Entrance Test)                                                 7)Various Colleges (Aided /Non aided) ( Entrance Exam)</a:t>
            </a:r>
          </a:p>
          <a:p>
            <a:pPr marL="0" indent="0">
              <a:lnSpc>
                <a:spcPct val="150000"/>
              </a:lnSpc>
              <a:buNone/>
            </a:pPr>
            <a:r>
              <a:rPr lang="en-US" sz="2000" b="1" dirty="0" smtClean="0">
                <a:solidFill>
                  <a:srgbClr val="FF0000"/>
                </a:solidFill>
                <a:latin typeface="Times New Roman" pitchFamily="18" charset="0"/>
                <a:cs typeface="Times New Roman" pitchFamily="18" charset="0"/>
              </a:rPr>
              <a:t>Eligibility</a:t>
            </a:r>
            <a:r>
              <a:rPr lang="en-US" sz="2000" b="1" dirty="0" smtClean="0">
                <a:solidFill>
                  <a:schemeClr val="tx1">
                    <a:lumMod val="95000"/>
                    <a:lumOff val="5000"/>
                  </a:schemeClr>
                </a:solidFill>
                <a:latin typeface="Times New Roman" pitchFamily="18" charset="0"/>
                <a:cs typeface="Times New Roman" pitchFamily="18" charset="0"/>
              </a:rPr>
              <a:t>:-</a:t>
            </a:r>
            <a:r>
              <a:rPr lang="en-US" sz="2000" dirty="0" smtClean="0">
                <a:solidFill>
                  <a:schemeClr val="tx1">
                    <a:lumMod val="95000"/>
                    <a:lumOff val="5000"/>
                  </a:schemeClr>
                </a:solidFill>
                <a:latin typeface="Times New Roman" pitchFamily="18" charset="0"/>
                <a:cs typeface="Times New Roman" pitchFamily="18" charset="0"/>
              </a:rPr>
              <a:t>A</a:t>
            </a:r>
            <a:r>
              <a:rPr lang="en-US" sz="2000" dirty="0" smtClean="0">
                <a:solidFill>
                  <a:schemeClr val="tx1">
                    <a:lumMod val="95000"/>
                    <a:lumOff val="5000"/>
                  </a:schemeClr>
                </a:solidFill>
                <a:latin typeface="Times New Roman" pitchFamily="18" charset="0"/>
                <a:cs typeface="Times New Roman" pitchFamily="18" charset="0"/>
              </a:rPr>
              <a:t>) </a:t>
            </a:r>
            <a:r>
              <a:rPr lang="en-US" sz="2000" dirty="0" err="1" smtClean="0">
                <a:solidFill>
                  <a:schemeClr val="tx1">
                    <a:lumMod val="95000"/>
                    <a:lumOff val="5000"/>
                  </a:schemeClr>
                </a:solidFill>
                <a:latin typeface="Times New Roman" pitchFamily="18" charset="0"/>
                <a:cs typeface="Times New Roman" pitchFamily="18" charset="0"/>
              </a:rPr>
              <a:t>M.Sc</a:t>
            </a:r>
            <a:r>
              <a:rPr lang="en-US"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or Integrated </a:t>
            </a:r>
            <a:r>
              <a:rPr lang="en-US" sz="2000" dirty="0" err="1" smtClean="0">
                <a:solidFill>
                  <a:schemeClr val="tx1">
                    <a:lumMod val="95000"/>
                    <a:lumOff val="5000"/>
                  </a:schemeClr>
                </a:solidFill>
                <a:latin typeface="Times New Roman" pitchFamily="18" charset="0"/>
                <a:cs typeface="Times New Roman" pitchFamily="18" charset="0"/>
              </a:rPr>
              <a:t>Ph.D</a:t>
            </a:r>
            <a:r>
              <a:rPr lang="en-US" sz="2000" dirty="0" smtClean="0">
                <a:solidFill>
                  <a:schemeClr val="tx1">
                    <a:lumMod val="95000"/>
                    <a:lumOff val="5000"/>
                  </a:schemeClr>
                </a:solidFill>
                <a:latin typeface="Times New Roman" pitchFamily="18" charset="0"/>
                <a:cs typeface="Times New Roman" pitchFamily="18" charset="0"/>
              </a:rPr>
              <a:t> (MSc &amp; </a:t>
            </a:r>
            <a:r>
              <a:rPr lang="en-US" sz="2000" dirty="0" err="1" smtClean="0">
                <a:solidFill>
                  <a:schemeClr val="tx1">
                    <a:lumMod val="95000"/>
                    <a:lumOff val="5000"/>
                  </a:schemeClr>
                </a:solidFill>
                <a:latin typeface="Times New Roman" pitchFamily="18" charset="0"/>
                <a:cs typeface="Times New Roman" pitchFamily="18" charset="0"/>
              </a:rPr>
              <a:t>Ph.D</a:t>
            </a:r>
            <a:r>
              <a:rPr lang="en-US" sz="2000" dirty="0" smtClean="0">
                <a:solidFill>
                  <a:schemeClr val="tx1">
                    <a:lumMod val="95000"/>
                    <a:lumOff val="5000"/>
                  </a:schemeClr>
                </a:solidFill>
                <a:latin typeface="Times New Roman" pitchFamily="18" charset="0"/>
                <a:cs typeface="Times New Roman" pitchFamily="18" charset="0"/>
              </a:rPr>
              <a:t>):-JAM/JEST(Joint </a:t>
            </a:r>
            <a:r>
              <a:rPr lang="en-US" sz="2000" dirty="0">
                <a:solidFill>
                  <a:schemeClr val="tx1">
                    <a:lumMod val="95000"/>
                    <a:lumOff val="5000"/>
                  </a:schemeClr>
                </a:solidFill>
                <a:latin typeface="Times New Roman" pitchFamily="18" charset="0"/>
                <a:cs typeface="Times New Roman" pitchFamily="18" charset="0"/>
              </a:rPr>
              <a:t>Entrance </a:t>
            </a:r>
            <a:r>
              <a:rPr lang="en-US" sz="2000" dirty="0" smtClean="0">
                <a:solidFill>
                  <a:schemeClr val="tx1">
                    <a:lumMod val="95000"/>
                    <a:lumOff val="5000"/>
                  </a:schemeClr>
                </a:solidFill>
                <a:latin typeface="Times New Roman" pitchFamily="18" charset="0"/>
                <a:cs typeface="Times New Roman" pitchFamily="18" charset="0"/>
              </a:rPr>
              <a:t>Screening Test</a:t>
            </a:r>
            <a:r>
              <a:rPr lang="en-US" sz="2000" dirty="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B)For  </a:t>
            </a:r>
            <a:r>
              <a:rPr lang="en-US" sz="2000" dirty="0">
                <a:solidFill>
                  <a:schemeClr val="tx1">
                    <a:lumMod val="95000"/>
                    <a:lumOff val="5000"/>
                  </a:schemeClr>
                </a:solidFill>
                <a:latin typeface="Times New Roman" pitchFamily="18" charset="0"/>
                <a:cs typeface="Times New Roman" pitchFamily="18" charset="0"/>
              </a:rPr>
              <a:t>Ph.D.: -GATE/ UGC NET/ CSIR </a:t>
            </a:r>
            <a:r>
              <a:rPr lang="en-US" sz="2000" dirty="0" smtClean="0">
                <a:solidFill>
                  <a:schemeClr val="tx1">
                    <a:lumMod val="95000"/>
                    <a:lumOff val="5000"/>
                  </a:schemeClr>
                </a:solidFill>
                <a:latin typeface="Times New Roman" pitchFamily="18" charset="0"/>
                <a:cs typeface="Times New Roman" pitchFamily="18" charset="0"/>
              </a:rPr>
              <a:t>NET/equivalent</a:t>
            </a:r>
            <a:r>
              <a:rPr lang="en-US" sz="2000" dirty="0">
                <a:solidFill>
                  <a:schemeClr val="tx1">
                    <a:lumMod val="95000"/>
                    <a:lumOff val="5000"/>
                  </a:schemeClr>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                       </a:t>
            </a:r>
            <a:r>
              <a:rPr lang="en-US" sz="2000" dirty="0" smtClean="0">
                <a:solidFill>
                  <a:srgbClr val="C00000"/>
                </a:solidFill>
                <a:latin typeface="Comic Sans MS" pitchFamily="66" charset="0"/>
                <a:cs typeface="Times New Roman" pitchFamily="18" charset="0"/>
              </a:rPr>
              <a:t>                              …..Should Clear </a:t>
            </a:r>
            <a:r>
              <a:rPr lang="en-US" sz="2600" dirty="0" smtClean="0">
                <a:solidFill>
                  <a:srgbClr val="002060"/>
                </a:solidFill>
                <a:latin typeface="Times New Roman" pitchFamily="18" charset="0"/>
                <a:cs typeface="Times New Roman" pitchFamily="18" charset="0"/>
              </a:rPr>
              <a:t>JAM</a:t>
            </a:r>
            <a:r>
              <a:rPr lang="en-US" sz="2000" dirty="0" smtClean="0">
                <a:solidFill>
                  <a:srgbClr val="C00000"/>
                </a:solidFill>
                <a:latin typeface="Comic Sans MS" pitchFamily="66" charset="0"/>
                <a:cs typeface="Times New Roman" pitchFamily="18" charset="0"/>
              </a:rPr>
              <a:t> </a:t>
            </a:r>
            <a:r>
              <a:rPr lang="en-US" sz="2000" dirty="0">
                <a:solidFill>
                  <a:srgbClr val="C00000"/>
                </a:solidFill>
                <a:latin typeface="Comic Sans MS" pitchFamily="66" charset="0"/>
                <a:cs typeface="Times New Roman" pitchFamily="18" charset="0"/>
              </a:rPr>
              <a:t>exam </a:t>
            </a:r>
            <a:r>
              <a:rPr lang="en-US" sz="2000" dirty="0" smtClean="0">
                <a:solidFill>
                  <a:srgbClr val="C00000"/>
                </a:solidFill>
                <a:latin typeface="Comic Sans MS" pitchFamily="66" charset="0"/>
                <a:cs typeface="Times New Roman" pitchFamily="18" charset="0"/>
              </a:rPr>
              <a:t>based </a:t>
            </a:r>
            <a:r>
              <a:rPr lang="en-US" sz="2000" dirty="0">
                <a:solidFill>
                  <a:srgbClr val="C00000"/>
                </a:solidFill>
                <a:latin typeface="Comic Sans MS" pitchFamily="66" charset="0"/>
                <a:cs typeface="Times New Roman" pitchFamily="18" charset="0"/>
              </a:rPr>
              <a:t>on that </a:t>
            </a:r>
            <a:r>
              <a:rPr lang="en-US" sz="2000" dirty="0" smtClean="0">
                <a:solidFill>
                  <a:srgbClr val="C00000"/>
                </a:solidFill>
                <a:latin typeface="Comic Sans MS" pitchFamily="66" charset="0"/>
                <a:cs typeface="Times New Roman" pitchFamily="18" charset="0"/>
              </a:rPr>
              <a:t>we decide </a:t>
            </a:r>
            <a:r>
              <a:rPr lang="en-US" sz="2000" dirty="0">
                <a:solidFill>
                  <a:srgbClr val="C00000"/>
                </a:solidFill>
                <a:latin typeface="Comic Sans MS" pitchFamily="66" charset="0"/>
                <a:cs typeface="Times New Roman" pitchFamily="18" charset="0"/>
              </a:rPr>
              <a:t>which </a:t>
            </a:r>
            <a:r>
              <a:rPr lang="en-US" sz="2000" dirty="0" smtClean="0">
                <a:solidFill>
                  <a:srgbClr val="C00000"/>
                </a:solidFill>
                <a:latin typeface="Comic Sans MS" pitchFamily="66" charset="0"/>
                <a:cs typeface="Times New Roman" pitchFamily="18" charset="0"/>
              </a:rPr>
              <a:t>to </a:t>
            </a:r>
            <a:r>
              <a:rPr lang="en-US" sz="2000" dirty="0">
                <a:solidFill>
                  <a:srgbClr val="C00000"/>
                </a:solidFill>
                <a:latin typeface="Comic Sans MS" pitchFamily="66" charset="0"/>
                <a:cs typeface="Times New Roman" pitchFamily="18" charset="0"/>
              </a:rPr>
              <a:t>select </a:t>
            </a:r>
            <a:r>
              <a:rPr lang="en-US" sz="2000" dirty="0" smtClean="0">
                <a:solidFill>
                  <a:srgbClr val="C00000"/>
                </a:solidFill>
                <a:latin typeface="Comic Sans MS" pitchFamily="66" charset="0"/>
                <a:cs typeface="Times New Roman" pitchFamily="18" charset="0"/>
              </a:rPr>
              <a:t>IIT, </a:t>
            </a:r>
          </a:p>
          <a:p>
            <a:pPr marL="0" indent="0">
              <a:lnSpc>
                <a:spcPct val="150000"/>
              </a:lnSpc>
              <a:buNone/>
            </a:pPr>
            <a:r>
              <a:rPr lang="en-US" sz="2000" dirty="0" smtClean="0">
                <a:solidFill>
                  <a:srgbClr val="C00000"/>
                </a:solidFill>
                <a:latin typeface="Comic Sans MS" pitchFamily="66" charset="0"/>
                <a:cs typeface="Times New Roman" pitchFamily="18" charset="0"/>
              </a:rPr>
              <a:t>IISc</a:t>
            </a:r>
            <a:r>
              <a:rPr lang="en-US" sz="2000" dirty="0" smtClean="0">
                <a:solidFill>
                  <a:srgbClr val="C00000"/>
                </a:solidFill>
                <a:latin typeface="Comic Sans MS" pitchFamily="66" charset="0"/>
                <a:cs typeface="Times New Roman" pitchFamily="18" charset="0"/>
              </a:rPr>
              <a:t>, IISER,NIT </a:t>
            </a:r>
            <a:r>
              <a:rPr lang="en-US" sz="2000" dirty="0" smtClean="0">
                <a:solidFill>
                  <a:srgbClr val="C00000"/>
                </a:solidFill>
                <a:latin typeface="Comic Sans MS" pitchFamily="66" charset="0"/>
                <a:cs typeface="Times New Roman" pitchFamily="18" charset="0"/>
              </a:rPr>
              <a:t>and IISc…</a:t>
            </a:r>
          </a:p>
        </p:txBody>
      </p:sp>
    </p:spTree>
    <p:extLst>
      <p:ext uri="{BB962C8B-B14F-4D97-AF65-F5344CB8AC3E}">
        <p14:creationId xmlns:p14="http://schemas.microsoft.com/office/powerpoint/2010/main" val="386846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1"/>
            <a:ext cx="8382000" cy="457200"/>
          </a:xfrm>
        </p:spPr>
        <p:txBody>
          <a:bodyPr/>
          <a:lstStyle/>
          <a:p>
            <a:r>
              <a:rPr lang="en-US" sz="2400" b="1" dirty="0" smtClean="0">
                <a:solidFill>
                  <a:srgbClr val="C00000"/>
                </a:solidFill>
                <a:latin typeface="Times New Roman" pitchFamily="18" charset="0"/>
                <a:cs typeface="Times New Roman" pitchFamily="18" charset="0"/>
              </a:rPr>
              <a:t>Various P.G. Diploma courses after B.Sc</a:t>
            </a:r>
            <a:r>
              <a:rPr lang="en-US" sz="2400" b="1" dirty="0" smtClean="0">
                <a:solidFill>
                  <a:srgbClr val="C00000"/>
                </a:solidFill>
                <a:latin typeface="Times New Roman" pitchFamily="18" charset="0"/>
                <a:cs typeface="Times New Roman" pitchFamily="18" charset="0"/>
              </a:rPr>
              <a:t>. Chemistry </a:t>
            </a:r>
            <a:r>
              <a:rPr lang="en-US" sz="2400" b="1" dirty="0" smtClean="0">
                <a:solidFill>
                  <a:srgbClr val="C00000"/>
                </a:solidFill>
                <a:latin typeface="Times New Roman" pitchFamily="18" charset="0"/>
                <a:cs typeface="Times New Roman" pitchFamily="18" charset="0"/>
              </a:rPr>
              <a:t>(01 Year)</a:t>
            </a:r>
            <a:endParaRPr lang="en-US" sz="24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 y="762000"/>
            <a:ext cx="4648200" cy="3200400"/>
          </a:xfrm>
        </p:spPr>
        <p:txBody>
          <a:bodyPr/>
          <a:lstStyle/>
          <a:p>
            <a:r>
              <a:rPr lang="en-US" sz="2000" dirty="0" smtClean="0">
                <a:solidFill>
                  <a:schemeClr val="tx1">
                    <a:lumMod val="75000"/>
                    <a:lumOff val="25000"/>
                  </a:schemeClr>
                </a:solidFill>
                <a:latin typeface="Times New Roman" pitchFamily="18" charset="0"/>
                <a:cs typeface="Times New Roman" pitchFamily="18" charset="0"/>
              </a:rPr>
              <a:t>.</a:t>
            </a:r>
            <a:endParaRPr lang="en-US" sz="2000" dirty="0">
              <a:solidFill>
                <a:schemeClr val="tx1">
                  <a:lumMod val="75000"/>
                  <a:lumOff val="25000"/>
                </a:schemeClr>
              </a:solidFill>
              <a:latin typeface="Times New Roman" pitchFamily="18" charset="0"/>
              <a:cs typeface="Times New Roman" pitchFamily="18" charset="0"/>
            </a:endParaRPr>
          </a:p>
        </p:txBody>
      </p:sp>
      <p:sp>
        <p:nvSpPr>
          <p:cNvPr id="5" name="Rectangle 4"/>
          <p:cNvSpPr/>
          <p:nvPr/>
        </p:nvSpPr>
        <p:spPr>
          <a:xfrm>
            <a:off x="152400" y="609600"/>
            <a:ext cx="4419600" cy="6019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chemeClr val="tx1"/>
                </a:solidFill>
                <a:latin typeface="Times New Roman" pitchFamily="18" charset="0"/>
                <a:cs typeface="Times New Roman" pitchFamily="18" charset="0"/>
              </a:rPr>
              <a:t>1.PG diploma in Industrial chem.</a:t>
            </a:r>
          </a:p>
          <a:p>
            <a:pPr algn="ctr">
              <a:lnSpc>
                <a:spcPct val="150000"/>
              </a:lnSpc>
            </a:pPr>
            <a:r>
              <a:rPr lang="en-US" sz="2000" dirty="0" smtClean="0">
                <a:solidFill>
                  <a:schemeClr val="tx1"/>
                </a:solidFill>
                <a:latin typeface="Times New Roman" pitchFamily="18" charset="0"/>
                <a:cs typeface="Times New Roman" pitchFamily="18" charset="0"/>
              </a:rPr>
              <a:t>2. PG diploma in Analytical chem.</a:t>
            </a:r>
          </a:p>
          <a:p>
            <a:pPr algn="ctr">
              <a:lnSpc>
                <a:spcPct val="150000"/>
              </a:lnSpc>
            </a:pPr>
            <a:r>
              <a:rPr lang="en-US" sz="2000" dirty="0" smtClean="0">
                <a:solidFill>
                  <a:schemeClr val="tx1"/>
                </a:solidFill>
                <a:latin typeface="Times New Roman" pitchFamily="18" charset="0"/>
                <a:cs typeface="Times New Roman" pitchFamily="18" charset="0"/>
              </a:rPr>
              <a:t>3.PG </a:t>
            </a:r>
            <a:r>
              <a:rPr lang="en-US" sz="2000" dirty="0">
                <a:solidFill>
                  <a:schemeClr val="tx1"/>
                </a:solidFill>
                <a:latin typeface="Times New Roman" pitchFamily="18" charset="0"/>
                <a:cs typeface="Times New Roman" pitchFamily="18" charset="0"/>
              </a:rPr>
              <a:t>Diploma in Clinical </a:t>
            </a:r>
            <a:r>
              <a:rPr lang="en-US" sz="2000" dirty="0" smtClean="0">
                <a:solidFill>
                  <a:schemeClr val="tx1"/>
                </a:solidFill>
                <a:latin typeface="Times New Roman" pitchFamily="18" charset="0"/>
                <a:cs typeface="Times New Roman" pitchFamily="18" charset="0"/>
              </a:rPr>
              <a:t>research</a:t>
            </a:r>
          </a:p>
          <a:p>
            <a:pPr algn="ctr">
              <a:lnSpc>
                <a:spcPct val="150000"/>
              </a:lnSpc>
            </a:pPr>
            <a:r>
              <a:rPr lang="en-US" sz="2000" dirty="0" smtClean="0">
                <a:solidFill>
                  <a:schemeClr val="tx1"/>
                </a:solidFill>
                <a:latin typeface="Times New Roman" pitchFamily="18" charset="0"/>
                <a:cs typeface="Times New Roman" pitchFamily="18" charset="0"/>
              </a:rPr>
              <a:t>4 PG </a:t>
            </a:r>
            <a:r>
              <a:rPr lang="en-US" sz="2000" dirty="0">
                <a:solidFill>
                  <a:schemeClr val="tx1"/>
                </a:solidFill>
                <a:latin typeface="Times New Roman" pitchFamily="18" charset="0"/>
                <a:cs typeface="Times New Roman" pitchFamily="18" charset="0"/>
              </a:rPr>
              <a:t>Diploma in </a:t>
            </a:r>
            <a:r>
              <a:rPr lang="en-US" sz="2000" dirty="0" smtClean="0">
                <a:solidFill>
                  <a:schemeClr val="tx1"/>
                </a:solidFill>
                <a:latin typeface="Times New Roman" pitchFamily="18" charset="0"/>
                <a:cs typeface="Times New Roman" pitchFamily="18" charset="0"/>
              </a:rPr>
              <a:t>Bio-Informatics</a:t>
            </a:r>
            <a:endParaRPr lang="en-US" sz="2000" b="1" dirty="0">
              <a:solidFill>
                <a:schemeClr val="tx1"/>
              </a:solidFill>
              <a:latin typeface="Times New Roman" pitchFamily="18" charset="0"/>
              <a:cs typeface="Times New Roman" pitchFamily="18" charset="0"/>
            </a:endParaRPr>
          </a:p>
          <a:p>
            <a:pPr algn="ctr">
              <a:lnSpc>
                <a:spcPct val="150000"/>
              </a:lnSpc>
            </a:pPr>
            <a:r>
              <a:rPr lang="en-US" sz="2000" dirty="0" smtClean="0">
                <a:solidFill>
                  <a:schemeClr val="tx1"/>
                </a:solidFill>
                <a:latin typeface="Times New Roman" pitchFamily="18" charset="0"/>
                <a:cs typeface="Times New Roman" pitchFamily="18" charset="0"/>
              </a:rPr>
              <a:t>5. PG </a:t>
            </a:r>
            <a:r>
              <a:rPr lang="en-US" sz="2000" dirty="0">
                <a:solidFill>
                  <a:schemeClr val="tx1"/>
                </a:solidFill>
                <a:latin typeface="Times New Roman" pitchFamily="18" charset="0"/>
                <a:cs typeface="Times New Roman" pitchFamily="18" charset="0"/>
              </a:rPr>
              <a:t>Diploma in </a:t>
            </a:r>
            <a:r>
              <a:rPr lang="en-US" sz="2000" dirty="0" smtClean="0">
                <a:solidFill>
                  <a:schemeClr val="tx1"/>
                </a:solidFill>
                <a:latin typeface="Times New Roman" pitchFamily="18" charset="0"/>
                <a:cs typeface="Times New Roman" pitchFamily="18" charset="0"/>
              </a:rPr>
              <a:t>Biochemistry.</a:t>
            </a:r>
          </a:p>
          <a:p>
            <a:pPr algn="ctr">
              <a:lnSpc>
                <a:spcPct val="150000"/>
              </a:lnSpc>
            </a:pPr>
            <a:r>
              <a:rPr lang="en-US" sz="2000" dirty="0" smtClean="0">
                <a:solidFill>
                  <a:schemeClr val="tx1"/>
                </a:solidFill>
                <a:latin typeface="Times New Roman" pitchFamily="18" charset="0"/>
                <a:cs typeface="Times New Roman" pitchFamily="18" charset="0"/>
              </a:rPr>
              <a:t>6.PG </a:t>
            </a:r>
            <a:r>
              <a:rPr lang="en-US" sz="2000" dirty="0">
                <a:solidFill>
                  <a:schemeClr val="tx1"/>
                </a:solidFill>
                <a:latin typeface="Times New Roman" pitchFamily="18" charset="0"/>
                <a:cs typeface="Times New Roman" pitchFamily="18" charset="0"/>
              </a:rPr>
              <a:t>Diploma in Applied </a:t>
            </a:r>
            <a:r>
              <a:rPr lang="en-US" sz="2000" dirty="0" smtClean="0">
                <a:solidFill>
                  <a:schemeClr val="tx1"/>
                </a:solidFill>
                <a:latin typeface="Times New Roman" pitchFamily="18" charset="0"/>
                <a:cs typeface="Times New Roman" pitchFamily="18" charset="0"/>
              </a:rPr>
              <a:t>chem.                                                   7.PG </a:t>
            </a:r>
            <a:r>
              <a:rPr lang="en-US" sz="2000" dirty="0">
                <a:solidFill>
                  <a:schemeClr val="tx1"/>
                </a:solidFill>
                <a:latin typeface="Times New Roman" pitchFamily="18" charset="0"/>
                <a:cs typeface="Times New Roman" pitchFamily="18" charset="0"/>
              </a:rPr>
              <a:t>Diploma in Drug Chemist.</a:t>
            </a:r>
          </a:p>
          <a:p>
            <a:pPr algn="ctr">
              <a:lnSpc>
                <a:spcPct val="150000"/>
              </a:lnSpc>
            </a:pPr>
            <a:r>
              <a:rPr lang="en-US" sz="2000" dirty="0" smtClean="0">
                <a:solidFill>
                  <a:schemeClr val="tx1"/>
                </a:solidFill>
                <a:latin typeface="Times New Roman" pitchFamily="18" charset="0"/>
                <a:cs typeface="Times New Roman" pitchFamily="18" charset="0"/>
              </a:rPr>
              <a:t>8.PG </a:t>
            </a:r>
            <a:r>
              <a:rPr lang="en-US" sz="2000" dirty="0">
                <a:solidFill>
                  <a:schemeClr val="tx1"/>
                </a:solidFill>
                <a:latin typeface="Times New Roman" pitchFamily="18" charset="0"/>
                <a:cs typeface="Times New Roman" pitchFamily="18" charset="0"/>
              </a:rPr>
              <a:t>Diploma in Microbiology. </a:t>
            </a:r>
            <a:r>
              <a:rPr lang="en-US"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9.PG </a:t>
            </a:r>
            <a:r>
              <a:rPr lang="en-US" sz="2000" dirty="0">
                <a:solidFill>
                  <a:schemeClr val="tx1"/>
                </a:solidFill>
                <a:latin typeface="Times New Roman" pitchFamily="18" charset="0"/>
                <a:cs typeface="Times New Roman" pitchFamily="18" charset="0"/>
              </a:rPr>
              <a:t>diploma in Bioanalytical </a:t>
            </a:r>
            <a:r>
              <a:rPr lang="en-US" sz="2000" dirty="0" smtClean="0">
                <a:solidFill>
                  <a:schemeClr val="tx1"/>
                </a:solidFill>
                <a:latin typeface="Times New Roman" pitchFamily="18" charset="0"/>
                <a:cs typeface="Times New Roman" pitchFamily="18" charset="0"/>
              </a:rPr>
              <a:t>Sciences                                                                           10.PG Diploma </a:t>
            </a:r>
            <a:r>
              <a:rPr lang="en-US" sz="2000" dirty="0">
                <a:solidFill>
                  <a:schemeClr val="tx1"/>
                </a:solidFill>
                <a:latin typeface="Times New Roman" pitchFamily="18" charset="0"/>
                <a:cs typeface="Times New Roman" pitchFamily="18" charset="0"/>
              </a:rPr>
              <a:t>in Industrial Chemical Quality </a:t>
            </a:r>
            <a:r>
              <a:rPr lang="en-US" sz="2000" dirty="0" smtClean="0">
                <a:solidFill>
                  <a:schemeClr val="tx1"/>
                </a:solidFill>
                <a:latin typeface="Times New Roman" pitchFamily="18" charset="0"/>
                <a:cs typeface="Times New Roman" pitchFamily="18" charset="0"/>
              </a:rPr>
              <a:t>Control </a:t>
            </a:r>
            <a:endParaRPr lang="en-US" sz="20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p:txBody>
      </p:sp>
      <p:sp>
        <p:nvSpPr>
          <p:cNvPr id="6" name="Rectangle 5"/>
          <p:cNvSpPr/>
          <p:nvPr/>
        </p:nvSpPr>
        <p:spPr>
          <a:xfrm>
            <a:off x="4572000" y="609600"/>
            <a:ext cx="4419600" cy="6019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smtClean="0">
                <a:solidFill>
                  <a:schemeClr val="tx1"/>
                </a:solidFill>
                <a:latin typeface="Times New Roman" pitchFamily="18" charset="0"/>
                <a:cs typeface="Times New Roman" pitchFamily="18" charset="0"/>
              </a:rPr>
              <a:t>11.PG Diploma in Wine</a:t>
            </a:r>
            <a:r>
              <a:rPr lang="en-US" sz="2000" dirty="0">
                <a:solidFill>
                  <a:schemeClr val="tx1"/>
                </a:solidFill>
                <a:latin typeface="Times New Roman" pitchFamily="18" charset="0"/>
                <a:cs typeface="Times New Roman" pitchFamily="18" charset="0"/>
              </a:rPr>
              <a:t>, Brewing and </a:t>
            </a:r>
            <a:r>
              <a:rPr lang="en-US" sz="2000" dirty="0" smtClean="0">
                <a:solidFill>
                  <a:schemeClr val="tx1"/>
                </a:solidFill>
                <a:latin typeface="Times New Roman" pitchFamily="18" charset="0"/>
                <a:cs typeface="Times New Roman" pitchFamily="18" charset="0"/>
              </a:rPr>
              <a:t>Alcohol Technology (2 </a:t>
            </a:r>
            <a:r>
              <a:rPr lang="en-US" sz="2000" dirty="0" err="1">
                <a:solidFill>
                  <a:schemeClr val="tx1"/>
                </a:solidFill>
                <a:latin typeface="Times New Roman" pitchFamily="18" charset="0"/>
                <a:cs typeface="Times New Roman" pitchFamily="18" charset="0"/>
              </a:rPr>
              <a:t>Y</a:t>
            </a:r>
            <a:r>
              <a:rPr lang="en-US" sz="2000" dirty="0" err="1" smtClean="0">
                <a:solidFill>
                  <a:schemeClr val="tx1"/>
                </a:solidFill>
                <a:latin typeface="Times New Roman" pitchFamily="18" charset="0"/>
                <a:cs typeface="Times New Roman" pitchFamily="18" charset="0"/>
              </a:rPr>
              <a:t>r</a:t>
            </a:r>
            <a:r>
              <a:rPr lang="en-US" sz="2000" dirty="0" smtClean="0">
                <a:solidFill>
                  <a:schemeClr val="tx1"/>
                </a:solidFill>
                <a:latin typeface="Times New Roman" pitchFamily="18" charset="0"/>
                <a:cs typeface="Times New Roman" pitchFamily="18" charset="0"/>
              </a:rPr>
              <a:t>)                                12.PG Diploma in </a:t>
            </a:r>
            <a:r>
              <a:rPr lang="en-US" sz="2000" dirty="0">
                <a:solidFill>
                  <a:schemeClr val="tx1"/>
                </a:solidFill>
                <a:latin typeface="Times New Roman" pitchFamily="18" charset="0"/>
                <a:cs typeface="Times New Roman" pitchFamily="18" charset="0"/>
              </a:rPr>
              <a:t>Sugar </a:t>
            </a:r>
            <a:r>
              <a:rPr lang="en-US" sz="2000" dirty="0" smtClean="0">
                <a:solidFill>
                  <a:schemeClr val="tx1"/>
                </a:solidFill>
                <a:latin typeface="Times New Roman" pitchFamily="18" charset="0"/>
                <a:cs typeface="Times New Roman" pitchFamily="18" charset="0"/>
              </a:rPr>
              <a:t>Tech.  (2.5 </a:t>
            </a:r>
            <a:r>
              <a:rPr lang="en-US" sz="2000" dirty="0" err="1" smtClean="0">
                <a:solidFill>
                  <a:schemeClr val="tx1"/>
                </a:solidFill>
                <a:latin typeface="Times New Roman" pitchFamily="18" charset="0"/>
                <a:cs typeface="Times New Roman" pitchFamily="18" charset="0"/>
              </a:rPr>
              <a:t>Yr</a:t>
            </a:r>
            <a:r>
              <a:rPr lang="en-US" sz="2000" dirty="0" smtClean="0">
                <a:solidFill>
                  <a:schemeClr val="tx1"/>
                </a:solidFill>
                <a:latin typeface="Times New Roman" pitchFamily="18" charset="0"/>
                <a:cs typeface="Times New Roman" pitchFamily="18" charset="0"/>
              </a:rPr>
              <a:t>)                                                                         13.PG Diploma in </a:t>
            </a:r>
            <a:r>
              <a:rPr lang="en-US" sz="2000" dirty="0">
                <a:solidFill>
                  <a:schemeClr val="tx1"/>
                </a:solidFill>
                <a:latin typeface="Times New Roman" pitchFamily="18" charset="0"/>
                <a:cs typeface="Times New Roman" pitchFamily="18" charset="0"/>
              </a:rPr>
              <a:t>Sugar Instrumentation </a:t>
            </a:r>
            <a:r>
              <a:rPr lang="en-US" sz="2000" dirty="0" smtClean="0">
                <a:solidFill>
                  <a:schemeClr val="tx1"/>
                </a:solidFill>
                <a:latin typeface="Times New Roman" pitchFamily="18" charset="0"/>
                <a:cs typeface="Times New Roman" pitchFamily="18" charset="0"/>
              </a:rPr>
              <a:t>Technology (1.5yr)                                                    14.PG </a:t>
            </a:r>
            <a:r>
              <a:rPr lang="en-US" sz="2000" dirty="0">
                <a:solidFill>
                  <a:schemeClr val="tx1"/>
                </a:solidFill>
                <a:latin typeface="Times New Roman" pitchFamily="18" charset="0"/>
                <a:cs typeface="Times New Roman" pitchFamily="18" charset="0"/>
              </a:rPr>
              <a:t>Diploma </a:t>
            </a:r>
            <a:r>
              <a:rPr lang="en-US" sz="2000" dirty="0" smtClean="0">
                <a:solidFill>
                  <a:schemeClr val="tx1"/>
                </a:solidFill>
                <a:latin typeface="Times New Roman" pitchFamily="18" charset="0"/>
                <a:cs typeface="Times New Roman" pitchFamily="18" charset="0"/>
              </a:rPr>
              <a:t>in Industrial Fermentation &amp;Alcohol Tech.(22 Month) 15. </a:t>
            </a:r>
            <a:r>
              <a:rPr lang="en-US" sz="2000" dirty="0">
                <a:solidFill>
                  <a:schemeClr val="tx1"/>
                </a:solidFill>
                <a:latin typeface="Times New Roman" pitchFamily="18" charset="0"/>
                <a:cs typeface="Times New Roman" pitchFamily="18" charset="0"/>
              </a:rPr>
              <a:t>Sugar Manufacture </a:t>
            </a:r>
            <a:r>
              <a:rPr lang="en-US" sz="2000" dirty="0" smtClean="0">
                <a:solidFill>
                  <a:schemeClr val="tx1"/>
                </a:solidFill>
                <a:latin typeface="Times New Roman" pitchFamily="18" charset="0"/>
                <a:cs typeface="Times New Roman" pitchFamily="18" charset="0"/>
              </a:rPr>
              <a:t>(Certificate Course of 01Yr</a:t>
            </a:r>
            <a:r>
              <a:rPr lang="en-US" sz="2000" dirty="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16 .PG </a:t>
            </a:r>
            <a:r>
              <a:rPr lang="en-US" sz="2000" dirty="0">
                <a:solidFill>
                  <a:schemeClr val="tx1"/>
                </a:solidFill>
                <a:latin typeface="Times New Roman" pitchFamily="18" charset="0"/>
                <a:cs typeface="Times New Roman" pitchFamily="18" charset="0"/>
              </a:rPr>
              <a:t>Diploma in Industrial Analytical </a:t>
            </a:r>
            <a:r>
              <a:rPr lang="en-US" sz="2000" dirty="0" smtClean="0">
                <a:solidFill>
                  <a:schemeClr val="tx1"/>
                </a:solidFill>
                <a:latin typeface="Times New Roman" pitchFamily="18" charset="0"/>
                <a:cs typeface="Times New Roman" pitchFamily="18" charset="0"/>
              </a:rPr>
              <a:t>Chem.</a:t>
            </a:r>
            <a:endParaRPr lang="en-US" sz="2000" dirty="0">
              <a:solidFill>
                <a:schemeClr val="tx1"/>
              </a:solidFill>
              <a:latin typeface="Times New Roman" pitchFamily="18" charset="0"/>
              <a:cs typeface="Times New Roman" pitchFamily="18" charset="0"/>
            </a:endParaRPr>
          </a:p>
          <a:p>
            <a:pPr>
              <a:lnSpc>
                <a:spcPct val="150000"/>
              </a:lnSpc>
            </a:pPr>
            <a:endParaRPr lang="en-US" sz="2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3837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419600" cy="609600"/>
          </a:xfrm>
        </p:spPr>
        <p:txBody>
          <a:bodyPr/>
          <a:lstStyle/>
          <a:p>
            <a:pPr marL="342900" indent="-342900">
              <a:buFont typeface="Arial" pitchFamily="34" charset="0"/>
              <a:buChar char="•"/>
            </a:pPr>
            <a:r>
              <a:rPr lang="en-US" sz="2400" b="1" dirty="0" smtClean="0">
                <a:solidFill>
                  <a:srgbClr val="FF0000"/>
                </a:solidFill>
                <a:latin typeface="Times New Roman" pitchFamily="18" charset="0"/>
                <a:cs typeface="Times New Roman" pitchFamily="18" charset="0"/>
              </a:rPr>
              <a:t>Government Jobs after B.Sc.</a:t>
            </a:r>
            <a:endParaRPr lang="en-US" sz="2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763000" cy="6248400"/>
          </a:xfrm>
        </p:spPr>
        <p:txBody>
          <a:bodyPr/>
          <a:lstStyle/>
          <a:p>
            <a:pPr marL="457200" indent="-457200">
              <a:buAutoNum type="arabicParenR"/>
            </a:pPr>
            <a:r>
              <a:rPr lang="en-US" sz="2400" b="1" dirty="0" smtClean="0">
                <a:solidFill>
                  <a:schemeClr val="accent6">
                    <a:lumMod val="75000"/>
                  </a:schemeClr>
                </a:solidFill>
                <a:latin typeface="Times New Roman" pitchFamily="18" charset="0"/>
                <a:cs typeface="Times New Roman" pitchFamily="18" charset="0"/>
              </a:rPr>
              <a:t>Central Government </a:t>
            </a:r>
            <a:r>
              <a:rPr lang="en-US" sz="2400" b="1" dirty="0">
                <a:solidFill>
                  <a:schemeClr val="accent6">
                    <a:lumMod val="75000"/>
                  </a:schemeClr>
                </a:solidFill>
                <a:latin typeface="Times New Roman" pitchFamily="18" charset="0"/>
                <a:cs typeface="Times New Roman" pitchFamily="18" charset="0"/>
              </a:rPr>
              <a:t>Jobs after </a:t>
            </a:r>
            <a:r>
              <a:rPr lang="en-US" sz="2400" b="1" dirty="0" smtClean="0">
                <a:solidFill>
                  <a:schemeClr val="accent6">
                    <a:lumMod val="75000"/>
                  </a:schemeClr>
                </a:solidFill>
                <a:latin typeface="Times New Roman" pitchFamily="18" charset="0"/>
                <a:cs typeface="Times New Roman" pitchFamily="18" charset="0"/>
              </a:rPr>
              <a:t>B.Sc</a:t>
            </a:r>
            <a:r>
              <a:rPr lang="en-US" sz="2400" b="1" dirty="0">
                <a:solidFill>
                  <a:schemeClr val="accent6">
                    <a:lumMod val="75000"/>
                  </a:schemeClr>
                </a:solidFill>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Chemistry:-                         </a:t>
            </a:r>
            <a:r>
              <a:rPr lang="en-US" sz="2000" dirty="0" smtClean="0">
                <a:latin typeface="Times New Roman" pitchFamily="18" charset="0"/>
                <a:cs typeface="Times New Roman" pitchFamily="18" charset="0"/>
              </a:rPr>
              <a:t>A)Defense </a:t>
            </a:r>
            <a:r>
              <a:rPr lang="en-US" sz="2000" dirty="0">
                <a:latin typeface="Times New Roman" pitchFamily="18" charset="0"/>
                <a:cs typeface="Times New Roman" pitchFamily="18" charset="0"/>
              </a:rPr>
              <a:t>Research </a:t>
            </a:r>
            <a:r>
              <a:rPr lang="en-US" sz="2000" dirty="0" smtClean="0">
                <a:latin typeface="Times New Roman" pitchFamily="18" charset="0"/>
                <a:cs typeface="Times New Roman" pitchFamily="18" charset="0"/>
              </a:rPr>
              <a:t>Development and Organization</a:t>
            </a:r>
            <a:r>
              <a:rPr lang="en-US" sz="2000" dirty="0" smtClean="0">
                <a:solidFill>
                  <a:srgbClr val="FF0000"/>
                </a:solidFill>
                <a:latin typeface="Times New Roman" pitchFamily="18" charset="0"/>
                <a:cs typeface="Times New Roman" pitchFamily="18" charset="0"/>
              </a:rPr>
              <a:t>(DRDO)</a:t>
            </a:r>
            <a:r>
              <a:rPr lang="en-US" sz="2000" dirty="0" smtClean="0">
                <a:latin typeface="Times New Roman" pitchFamily="18" charset="0"/>
                <a:cs typeface="Times New Roman" pitchFamily="18" charset="0"/>
              </a:rPr>
              <a:t>Scientific </a:t>
            </a:r>
            <a:r>
              <a:rPr lang="en-US" sz="2000" dirty="0" err="1" smtClean="0">
                <a:latin typeface="Times New Roman" pitchFamily="18" charset="0"/>
                <a:cs typeface="Times New Roman" pitchFamily="18" charset="0"/>
              </a:rPr>
              <a:t>Assit</a:t>
            </a:r>
            <a:r>
              <a:rPr lang="en-US" sz="2000" dirty="0" smtClean="0">
                <a:latin typeface="Times New Roman" pitchFamily="18" charset="0"/>
                <a:cs typeface="Times New Roman" pitchFamily="18" charset="0"/>
              </a:rPr>
              <a:t>.                                                                                                                              B) Council </a:t>
            </a:r>
            <a:r>
              <a:rPr lang="en-US" sz="2000" dirty="0">
                <a:latin typeface="Times New Roman" pitchFamily="18" charset="0"/>
                <a:cs typeface="Times New Roman" pitchFamily="18" charset="0"/>
              </a:rPr>
              <a:t>of Scientific and Industrial Research </a:t>
            </a:r>
            <a:r>
              <a:rPr lang="en-US" sz="2000" dirty="0">
                <a:solidFill>
                  <a:srgbClr val="FF0000"/>
                </a:solidFill>
                <a:latin typeface="Times New Roman" pitchFamily="18" charset="0"/>
                <a:cs typeface="Times New Roman" pitchFamily="18" charset="0"/>
              </a:rPr>
              <a:t>(CSIR) </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Bhabha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Atomic Research Centre </a:t>
            </a:r>
            <a:r>
              <a:rPr lang="en-US" sz="2000" dirty="0">
                <a:solidFill>
                  <a:srgbClr val="FF0000"/>
                </a:solidFill>
                <a:latin typeface="Times New Roman" pitchFamily="18" charset="0"/>
                <a:cs typeface="Times New Roman" pitchFamily="18" charset="0"/>
              </a:rPr>
              <a:t>(BARC</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D) Common </a:t>
            </a:r>
            <a:r>
              <a:rPr lang="en-US" sz="2000" dirty="0">
                <a:latin typeface="Times New Roman" pitchFamily="18" charset="0"/>
                <a:cs typeface="Times New Roman" pitchFamily="18" charset="0"/>
              </a:rPr>
              <a:t>Defense Exam conducted by </a:t>
            </a:r>
            <a:r>
              <a:rPr lang="en-US" sz="2000" dirty="0">
                <a:solidFill>
                  <a:srgbClr val="FF0000"/>
                </a:solidFill>
                <a:latin typeface="Times New Roman" pitchFamily="18" charset="0"/>
                <a:cs typeface="Times New Roman" pitchFamily="18" charset="0"/>
              </a:rPr>
              <a:t>UPSC </a:t>
            </a:r>
            <a:r>
              <a:rPr lang="en-US" sz="2000" dirty="0" smtClean="0">
                <a:latin typeface="Times New Roman" pitchFamily="18" charset="0"/>
                <a:cs typeface="Times New Roman" pitchFamily="18" charset="0"/>
              </a:rPr>
              <a:t>                                                         E</a:t>
            </a:r>
            <a:r>
              <a:rPr lang="en-US" sz="2000" dirty="0">
                <a:latin typeface="Times New Roman" pitchFamily="18" charset="0"/>
                <a:cs typeface="Times New Roman" pitchFamily="18" charset="0"/>
              </a:rPr>
              <a:t>) UPSC for graduates is Indian Administrative Services </a:t>
            </a:r>
            <a:r>
              <a:rPr lang="en-US" sz="2000" dirty="0">
                <a:solidFill>
                  <a:srgbClr val="FF0000"/>
                </a:solidFill>
                <a:latin typeface="Times New Roman" pitchFamily="18" charset="0"/>
                <a:cs typeface="Times New Roman" pitchFamily="18" charset="0"/>
              </a:rPr>
              <a:t>(IAS). </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F</a:t>
            </a:r>
            <a:r>
              <a:rPr lang="en-US" sz="2000" dirty="0">
                <a:latin typeface="Times New Roman" pitchFamily="18" charset="0"/>
                <a:cs typeface="Times New Roman" pitchFamily="18" charset="0"/>
              </a:rPr>
              <a:t>) Staff Selection Commission </a:t>
            </a:r>
            <a:r>
              <a:rPr lang="en-US" sz="2000" dirty="0">
                <a:solidFill>
                  <a:srgbClr val="FF0000"/>
                </a:solidFill>
                <a:latin typeface="Times New Roman" pitchFamily="18" charset="0"/>
                <a:cs typeface="Times New Roman" pitchFamily="18" charset="0"/>
              </a:rPr>
              <a:t>(SSC) </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G</a:t>
            </a:r>
            <a:r>
              <a:rPr lang="en-US" sz="2000" dirty="0">
                <a:latin typeface="Times New Roman" pitchFamily="18" charset="0"/>
                <a:cs typeface="Times New Roman" pitchFamily="18" charset="0"/>
              </a:rPr>
              <a:t>) Assistant Central Intelligence Officer exam(</a:t>
            </a:r>
            <a:r>
              <a:rPr lang="en-US" sz="2000" dirty="0">
                <a:solidFill>
                  <a:srgbClr val="FF0000"/>
                </a:solidFill>
                <a:latin typeface="Times New Roman" pitchFamily="18" charset="0"/>
                <a:cs typeface="Times New Roman" pitchFamily="18" charset="0"/>
              </a:rPr>
              <a:t>Ministry of Home </a:t>
            </a:r>
            <a:r>
              <a:rPr lang="en-US" sz="2000" dirty="0" smtClean="0">
                <a:solidFill>
                  <a:srgbClr val="FF0000"/>
                </a:solidFill>
                <a:latin typeface="Times New Roman" pitchFamily="18" charset="0"/>
                <a:cs typeface="Times New Roman" pitchFamily="18" charset="0"/>
              </a:rPr>
              <a:t>Affairs</a:t>
            </a:r>
            <a:r>
              <a:rPr lang="en-US" sz="2000" dirty="0" smtClean="0">
                <a:latin typeface="Times New Roman" pitchFamily="18" charset="0"/>
                <a:cs typeface="Times New Roman" pitchFamily="18" charset="0"/>
              </a:rPr>
              <a:t>)                    H</a:t>
            </a:r>
            <a:r>
              <a:rPr lang="en-US" sz="2000" dirty="0">
                <a:latin typeface="Times New Roman" pitchFamily="18" charset="0"/>
                <a:cs typeface="Times New Roman" pitchFamily="18" charset="0"/>
              </a:rPr>
              <a:t>) Air Force Common Admission Test (</a:t>
            </a:r>
            <a:r>
              <a:rPr lang="en-US" sz="2000" dirty="0">
                <a:solidFill>
                  <a:srgbClr val="FF0000"/>
                </a:solidFill>
                <a:latin typeface="Times New Roman" pitchFamily="18" charset="0"/>
                <a:cs typeface="Times New Roman" pitchFamily="18" charset="0"/>
              </a:rPr>
              <a:t>AFCAT</a:t>
            </a:r>
            <a:r>
              <a:rPr lang="en-US" sz="2000" dirty="0">
                <a:latin typeface="Times New Roman" pitchFamily="18" charset="0"/>
                <a:cs typeface="Times New Roman" pitchFamily="18" charset="0"/>
              </a:rPr>
              <a:t>)                                                               I) Common Admission Test (</a:t>
            </a:r>
            <a:r>
              <a:rPr lang="en-US" sz="2000" dirty="0">
                <a:solidFill>
                  <a:srgbClr val="FF0000"/>
                </a:solidFill>
                <a:latin typeface="Times New Roman" pitchFamily="18" charset="0"/>
                <a:cs typeface="Times New Roman" pitchFamily="18" charset="0"/>
              </a:rPr>
              <a:t>CAT</a:t>
            </a:r>
            <a:r>
              <a:rPr lang="en-US" sz="2000" dirty="0">
                <a:latin typeface="Times New Roman" pitchFamily="18" charset="0"/>
                <a:cs typeface="Times New Roman" pitchFamily="18" charset="0"/>
              </a:rPr>
              <a:t>) The Indian Institutes of Management (</a:t>
            </a:r>
            <a:r>
              <a:rPr lang="en-US" sz="2000" dirty="0">
                <a:solidFill>
                  <a:srgbClr val="FF0000"/>
                </a:solidFill>
                <a:latin typeface="Times New Roman" pitchFamily="18" charset="0"/>
                <a:cs typeface="Times New Roman" pitchFamily="18" charset="0"/>
              </a:rPr>
              <a:t>IIMs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selecting students for their business administration programs.                                                                                     J) </a:t>
            </a:r>
            <a:r>
              <a:rPr lang="en-US" sz="2000" dirty="0" smtClean="0">
                <a:latin typeface="Times New Roman" pitchFamily="18" charset="0"/>
                <a:cs typeface="Times New Roman" pitchFamily="18" charset="0"/>
              </a:rPr>
              <a:t>IBSAT  :- ICFAI </a:t>
            </a:r>
            <a:r>
              <a:rPr lang="en-US" sz="2000" dirty="0">
                <a:latin typeface="Times New Roman" pitchFamily="18" charset="0"/>
                <a:cs typeface="Times New Roman" pitchFamily="18" charset="0"/>
              </a:rPr>
              <a:t>Business Studies Aptitude Test (</a:t>
            </a:r>
            <a:r>
              <a:rPr lang="en-US" sz="2000" dirty="0">
                <a:solidFill>
                  <a:srgbClr val="FF0000"/>
                </a:solidFill>
                <a:latin typeface="Times New Roman" pitchFamily="18" charset="0"/>
                <a:cs typeface="Times New Roman" pitchFamily="18" charset="0"/>
              </a:rPr>
              <a:t>IBSAT</a:t>
            </a: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online entrance test </a:t>
            </a:r>
            <a:r>
              <a:rPr lang="en-US" sz="2000" dirty="0" smtClean="0">
                <a:latin typeface="Times New Roman" pitchFamily="18" charset="0"/>
                <a:cs typeface="Times New Roman" pitchFamily="18" charset="0"/>
              </a:rPr>
              <a:t>for admission </a:t>
            </a:r>
            <a:r>
              <a:rPr lang="en-US" sz="2000" dirty="0">
                <a:latin typeface="Times New Roman" pitchFamily="18" charset="0"/>
                <a:cs typeface="Times New Roman" pitchFamily="18" charset="0"/>
              </a:rPr>
              <a:t>in Business Management                                                         K) </a:t>
            </a:r>
            <a:r>
              <a:rPr lang="en-US" sz="2000" dirty="0">
                <a:solidFill>
                  <a:srgbClr val="FF0000"/>
                </a:solidFill>
                <a:latin typeface="Times New Roman" pitchFamily="18" charset="0"/>
                <a:cs typeface="Times New Roman" pitchFamily="18" charset="0"/>
              </a:rPr>
              <a:t>IBPS</a:t>
            </a:r>
            <a:r>
              <a:rPr lang="en-US" sz="2000" dirty="0">
                <a:latin typeface="Times New Roman" pitchFamily="18" charset="0"/>
                <a:cs typeface="Times New Roman" pitchFamily="18" charset="0"/>
              </a:rPr>
              <a:t> Clerk </a:t>
            </a:r>
            <a:r>
              <a:rPr lang="en-US" sz="2000" dirty="0" smtClean="0">
                <a:latin typeface="Times New Roman" pitchFamily="18" charset="0"/>
                <a:cs typeface="Times New Roman" pitchFamily="18" charset="0"/>
              </a:rPr>
              <a:t>Exams (Institute </a:t>
            </a:r>
            <a:r>
              <a:rPr lang="en-US" sz="2000" dirty="0">
                <a:latin typeface="Times New Roman" pitchFamily="18" charset="0"/>
                <a:cs typeface="Times New Roman" pitchFamily="18" charset="0"/>
              </a:rPr>
              <a:t>of Banking Personnel Selection)                                L) National Bank for Agriculture &amp; Rural Development (</a:t>
            </a:r>
            <a:r>
              <a:rPr lang="en-US" sz="2000" dirty="0">
                <a:solidFill>
                  <a:srgbClr val="FF0000"/>
                </a:solidFill>
                <a:latin typeface="Times New Roman" pitchFamily="18" charset="0"/>
                <a:cs typeface="Times New Roman" pitchFamily="18" charset="0"/>
              </a:rPr>
              <a:t>NABARD</a:t>
            </a:r>
            <a:r>
              <a:rPr lang="en-US" sz="2000" dirty="0">
                <a:latin typeface="Times New Roman" pitchFamily="18" charset="0"/>
                <a:cs typeface="Times New Roman" pitchFamily="18" charset="0"/>
              </a:rPr>
              <a:t>)                             M) </a:t>
            </a:r>
            <a:r>
              <a:rPr lang="en-US" sz="2000" dirty="0">
                <a:solidFill>
                  <a:srgbClr val="FF0000"/>
                </a:solidFill>
                <a:latin typeface="Times New Roman" pitchFamily="18" charset="0"/>
                <a:cs typeface="Times New Roman" pitchFamily="18" charset="0"/>
              </a:rPr>
              <a:t>L.I.C/ G.I.C</a:t>
            </a:r>
            <a:r>
              <a:rPr lang="en-US" sz="2000" dirty="0">
                <a:latin typeface="Times New Roman" pitchFamily="18" charset="0"/>
                <a:cs typeface="Times New Roman" pitchFamily="18" charset="0"/>
              </a:rPr>
              <a:t> Competitive </a:t>
            </a:r>
            <a:r>
              <a:rPr lang="en-US" sz="2000" dirty="0" smtClean="0">
                <a:latin typeface="Times New Roman" pitchFamily="18" charset="0"/>
                <a:cs typeface="Times New Roman" pitchFamily="18" charset="0"/>
              </a:rPr>
              <a:t>Exams                                                                          </a:t>
            </a:r>
          </a:p>
        </p:txBody>
      </p:sp>
    </p:spTree>
    <p:extLst>
      <p:ext uri="{BB962C8B-B14F-4D97-AF65-F5344CB8AC3E}">
        <p14:creationId xmlns:p14="http://schemas.microsoft.com/office/powerpoint/2010/main" val="3576238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54762"/>
          </a:xfrm>
        </p:spPr>
        <p:txBody>
          <a:bodyPr/>
          <a:lstStyle/>
          <a:p>
            <a:pPr>
              <a:lnSpc>
                <a:spcPct val="150000"/>
              </a:lnSpc>
            </a:pPr>
            <a:r>
              <a:rPr lang="en-US" sz="2200" dirty="0" smtClean="0">
                <a:solidFill>
                  <a:srgbClr val="FF0000"/>
                </a:solidFill>
                <a:latin typeface="Times New Roman" pitchFamily="18" charset="0"/>
                <a:cs typeface="Times New Roman" pitchFamily="18" charset="0"/>
              </a:rPr>
              <a:t>2) Public Sector </a:t>
            </a:r>
            <a:r>
              <a:rPr lang="en-US" sz="2200" dirty="0">
                <a:solidFill>
                  <a:srgbClr val="FF0000"/>
                </a:solidFill>
                <a:latin typeface="Times New Roman" pitchFamily="18" charset="0"/>
                <a:cs typeface="Times New Roman" pitchFamily="18" charset="0"/>
              </a:rPr>
              <a:t>Banking Jobs after B.Sc. Chemistry</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Several </a:t>
            </a:r>
            <a:r>
              <a:rPr lang="en-US" sz="2200" dirty="0">
                <a:latin typeface="Times New Roman" pitchFamily="18" charset="0"/>
                <a:cs typeface="Times New Roman" pitchFamily="18" charset="0"/>
              </a:rPr>
              <a:t>banks in public sector -post of </a:t>
            </a:r>
            <a:r>
              <a:rPr lang="en-US" sz="2200" dirty="0">
                <a:solidFill>
                  <a:srgbClr val="00B050"/>
                </a:solidFill>
                <a:latin typeface="Times New Roman" pitchFamily="18" charset="0"/>
                <a:cs typeface="Times New Roman" pitchFamily="18" charset="0"/>
              </a:rPr>
              <a:t>Probationary </a:t>
            </a:r>
            <a:r>
              <a:rPr lang="en-US" sz="2200" dirty="0" smtClean="0">
                <a:solidFill>
                  <a:srgbClr val="00B050"/>
                </a:solidFill>
                <a:latin typeface="Times New Roman" pitchFamily="18" charset="0"/>
                <a:cs typeface="Times New Roman" pitchFamily="18" charset="0"/>
              </a:rPr>
              <a:t>officers</a:t>
            </a:r>
            <a:r>
              <a:rPr lang="en-US" sz="2400" dirty="0" smtClean="0">
                <a:solidFill>
                  <a:srgbClr val="00B05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3</a:t>
            </a:r>
            <a:r>
              <a:rPr lang="en-US" sz="2200" dirty="0" smtClean="0">
                <a:solidFill>
                  <a:srgbClr val="FF0000"/>
                </a:solidFill>
                <a:latin typeface="Times New Roman" pitchFamily="18" charset="0"/>
                <a:cs typeface="Times New Roman" pitchFamily="18" charset="0"/>
              </a:rPr>
              <a:t>) Jobs </a:t>
            </a:r>
            <a:r>
              <a:rPr lang="en-US" sz="2200" dirty="0">
                <a:solidFill>
                  <a:srgbClr val="FF0000"/>
                </a:solidFill>
                <a:latin typeface="Times New Roman" pitchFamily="18" charset="0"/>
                <a:cs typeface="Times New Roman" pitchFamily="18" charset="0"/>
              </a:rPr>
              <a:t>in Indian Railways after B.Sc. Chemistry</a:t>
            </a:r>
            <a:r>
              <a:rPr lang="en-US" sz="2400" dirty="0">
                <a:latin typeface="Times New Roman" pitchFamily="18" charset="0"/>
                <a:cs typeface="Times New Roman" pitchFamily="18" charset="0"/>
              </a:rPr>
              <a:t>                                            Exam conducted by Railway Recruitment Board for various posts </a:t>
            </a:r>
            <a:r>
              <a:rPr lang="en-US" sz="2400" dirty="0" smtClean="0">
                <a:latin typeface="Times New Roman" pitchFamily="18" charset="0"/>
                <a:cs typeface="Times New Roman" pitchFamily="18" charset="0"/>
              </a:rPr>
              <a:t>like </a:t>
            </a:r>
            <a:r>
              <a:rPr lang="en-US" sz="2400" dirty="0" smtClean="0">
                <a:solidFill>
                  <a:srgbClr val="00B050"/>
                </a:solidFill>
                <a:latin typeface="Times New Roman" pitchFamily="18" charset="0"/>
                <a:cs typeface="Times New Roman" pitchFamily="18" charset="0"/>
              </a:rPr>
              <a:t>Assistant </a:t>
            </a:r>
            <a:r>
              <a:rPr lang="en-US" sz="2400" dirty="0">
                <a:solidFill>
                  <a:srgbClr val="00B050"/>
                </a:solidFill>
                <a:latin typeface="Times New Roman" pitchFamily="18" charset="0"/>
                <a:cs typeface="Times New Roman" pitchFamily="18" charset="0"/>
              </a:rPr>
              <a:t>Station Master</a:t>
            </a:r>
            <a:r>
              <a:rPr lang="en-US" sz="2400" dirty="0">
                <a:latin typeface="Times New Roman" pitchFamily="18" charset="0"/>
                <a:cs typeface="Times New Roman" pitchFamily="18" charset="0"/>
              </a:rPr>
              <a:t>, </a:t>
            </a:r>
            <a:r>
              <a:rPr lang="en-US" sz="2400" dirty="0">
                <a:solidFill>
                  <a:srgbClr val="D60093"/>
                </a:solidFill>
                <a:latin typeface="Times New Roman" pitchFamily="18" charset="0"/>
                <a:cs typeface="Times New Roman" pitchFamily="18" charset="0"/>
              </a:rPr>
              <a:t>Depot Material superintendent </a:t>
            </a:r>
            <a:r>
              <a:rPr lang="en-US" sz="2400" dirty="0" smtClean="0">
                <a:latin typeface="Times New Roman" pitchFamily="18" charset="0"/>
                <a:cs typeface="Times New Roman" pitchFamily="18" charset="0"/>
              </a:rPr>
              <a:t>etc.                          </a:t>
            </a:r>
            <a:r>
              <a:rPr lang="en-US" sz="2200" dirty="0" smtClean="0">
                <a:solidFill>
                  <a:srgbClr val="FF0000"/>
                </a:solidFill>
                <a:latin typeface="Times New Roman" pitchFamily="18" charset="0"/>
                <a:cs typeface="Times New Roman" pitchFamily="18" charset="0"/>
              </a:rPr>
              <a:t>4</a:t>
            </a:r>
            <a:r>
              <a:rPr lang="en-US" sz="2200" dirty="0">
                <a:solidFill>
                  <a:srgbClr val="FF0000"/>
                </a:solidFill>
                <a:latin typeface="Times New Roman" pitchFamily="18" charset="0"/>
                <a:cs typeface="Times New Roman" pitchFamily="18" charset="0"/>
              </a:rPr>
              <a:t>) Teaching Profession in Government Sector after B.Sc. Chemistry</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5)</a:t>
            </a:r>
            <a:r>
              <a:rPr lang="en-US" sz="2400" dirty="0">
                <a:latin typeface="Times New Roman" pitchFamily="18" charset="0"/>
                <a:cs typeface="Times New Roman" pitchFamily="18" charset="0"/>
              </a:rPr>
              <a:t> Various state and central government laboratories / </a:t>
            </a:r>
            <a:r>
              <a:rPr lang="en-US" sz="2400" dirty="0" smtClean="0">
                <a:latin typeface="Times New Roman" pitchFamily="18" charset="0"/>
                <a:cs typeface="Times New Roman" pitchFamily="18" charset="0"/>
              </a:rPr>
              <a:t>Health Dept</a:t>
            </a:r>
            <a:r>
              <a:rPr lang="en-US" sz="2400" dirty="0">
                <a:latin typeface="Times New Roman" pitchFamily="18" charset="0"/>
                <a:cs typeface="Times New Roman" pitchFamily="18" charset="0"/>
              </a:rPr>
              <a:t>./The Ministry of </a:t>
            </a:r>
            <a:r>
              <a:rPr lang="en-US" sz="2400" dirty="0" smtClean="0">
                <a:latin typeface="Times New Roman" pitchFamily="18" charset="0"/>
                <a:cs typeface="Times New Roman" pitchFamily="18" charset="0"/>
              </a:rPr>
              <a:t> Environment</a:t>
            </a:r>
            <a:r>
              <a:rPr lang="en-US" sz="2400" dirty="0">
                <a:latin typeface="Times New Roman" pitchFamily="18" charset="0"/>
                <a:cs typeface="Times New Roman" pitchFamily="18" charset="0"/>
              </a:rPr>
              <a:t>, Forest and Climate Change /</a:t>
            </a:r>
            <a:r>
              <a:rPr lang="en-US" sz="2400" dirty="0" smtClean="0">
                <a:latin typeface="Times New Roman" pitchFamily="18" charset="0"/>
                <a:cs typeface="Times New Roman" pitchFamily="18" charset="0"/>
              </a:rPr>
              <a:t>Agri </a:t>
            </a:r>
            <a:r>
              <a:rPr lang="en-US" sz="2400" dirty="0">
                <a:latin typeface="Times New Roman" pitchFamily="18" charset="0"/>
                <a:cs typeface="Times New Roman" pitchFamily="18" charset="0"/>
              </a:rPr>
              <a:t>Dept./Lab.assitant at various </a:t>
            </a:r>
            <a:r>
              <a:rPr lang="en-US" sz="2400" dirty="0" smtClean="0">
                <a:latin typeface="Times New Roman" pitchFamily="18" charset="0"/>
                <a:cs typeface="Times New Roman" pitchFamily="18" charset="0"/>
              </a:rPr>
              <a:t>Institutes </a:t>
            </a:r>
            <a:r>
              <a:rPr lang="en-US" sz="2400" dirty="0">
                <a:latin typeface="Times New Roman" pitchFamily="18" charset="0"/>
                <a:cs typeface="Times New Roman" pitchFamily="18" charset="0"/>
              </a:rPr>
              <a:t>etc.</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81133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76200"/>
            <a:ext cx="4114800" cy="487362"/>
          </a:xfrm>
        </p:spPr>
        <p:txBody>
          <a:bodyPr>
            <a:normAutofit fontScale="90000"/>
          </a:bodyPr>
          <a:lstStyle/>
          <a:p>
            <a:r>
              <a:rPr lang="en-US" sz="2800" b="1" dirty="0" smtClean="0">
                <a:solidFill>
                  <a:srgbClr val="FF0000"/>
                </a:solidFill>
                <a:latin typeface="Times New Roman" pitchFamily="18" charset="0"/>
                <a:cs typeface="Times New Roman" pitchFamily="18" charset="0"/>
              </a:rPr>
              <a:t>Private /Industrial sector</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229600" cy="5364163"/>
          </a:xfrm>
        </p:spPr>
        <p:txBody>
          <a:bodyPr/>
          <a:lstStyle/>
          <a:p>
            <a:r>
              <a:rPr lang="en-US" sz="2000" b="1" dirty="0" smtClean="0">
                <a:solidFill>
                  <a:srgbClr val="FF0000"/>
                </a:solidFill>
                <a:latin typeface="Times New Roman" pitchFamily="18" charset="0"/>
                <a:cs typeface="Times New Roman" pitchFamily="18" charset="0"/>
              </a:rPr>
              <a:t>Employment Area</a:t>
            </a:r>
            <a:endParaRPr lang="en-US" sz="2000" b="1" dirty="0">
              <a:solidFill>
                <a:srgbClr val="FF0000"/>
              </a:solidFill>
              <a:latin typeface="Times New Roman" pitchFamily="18" charset="0"/>
              <a:cs typeface="Times New Roman" pitchFamily="18" charset="0"/>
            </a:endParaRPr>
          </a:p>
        </p:txBody>
      </p:sp>
      <p:sp>
        <p:nvSpPr>
          <p:cNvPr id="7" name="Rectangle 6"/>
          <p:cNvSpPr/>
          <p:nvPr/>
        </p:nvSpPr>
        <p:spPr>
          <a:xfrm>
            <a:off x="152400" y="1228665"/>
            <a:ext cx="3581400" cy="5632311"/>
          </a:xfrm>
          <a:prstGeom prst="rect">
            <a:avLst/>
          </a:prstGeom>
        </p:spPr>
        <p:txBody>
          <a:bodyPr wrap="square">
            <a:spAutoFit/>
          </a:bodyPr>
          <a:lstStyle/>
          <a:p>
            <a:r>
              <a:rPr lang="en-US" sz="2000" b="1" dirty="0" smtClean="0">
                <a:solidFill>
                  <a:schemeClr val="tx1">
                    <a:lumMod val="95000"/>
                    <a:lumOff val="5000"/>
                  </a:schemeClr>
                </a:solidFill>
              </a:rPr>
              <a:t>1.Chemical Laboratories</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2.Clinical Laboratories</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3.Health Care Industry</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4.Pharmaceutical Companies</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5.Cosmetics and Perfume Industry</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6.Military Hospitals</a:t>
            </a:r>
          </a:p>
          <a:p>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7.Fertilizer Plants</a:t>
            </a:r>
          </a:p>
          <a:p>
            <a:endParaRPr lang="en-US" sz="2000" b="1" dirty="0">
              <a:solidFill>
                <a:schemeClr val="tx1">
                  <a:lumMod val="95000"/>
                  <a:lumOff val="5000"/>
                </a:schemeClr>
              </a:solidFill>
            </a:endParaRPr>
          </a:p>
          <a:p>
            <a:r>
              <a:rPr lang="en-US" sz="2000" b="1" dirty="0" smtClean="0">
                <a:solidFill>
                  <a:schemeClr val="tx1">
                    <a:lumMod val="95000"/>
                    <a:lumOff val="5000"/>
                  </a:schemeClr>
                </a:solidFill>
              </a:rPr>
              <a:t>8.Food Industry</a:t>
            </a:r>
          </a:p>
          <a:p>
            <a:endParaRPr lang="en-US" sz="2000" b="1" dirty="0">
              <a:solidFill>
                <a:schemeClr val="tx1">
                  <a:lumMod val="95000"/>
                  <a:lumOff val="5000"/>
                </a:schemeClr>
              </a:solidFill>
            </a:endParaRPr>
          </a:p>
          <a:p>
            <a:r>
              <a:rPr lang="en-US" sz="2000" b="1" dirty="0" smtClean="0">
                <a:solidFill>
                  <a:schemeClr val="tx1">
                    <a:lumMod val="95000"/>
                    <a:lumOff val="5000"/>
                  </a:schemeClr>
                </a:solidFill>
              </a:rPr>
              <a:t>9.Forensic Labs</a:t>
            </a:r>
            <a:endParaRPr lang="en-US" sz="2000" b="1" dirty="0">
              <a:solidFill>
                <a:schemeClr val="tx1">
                  <a:lumMod val="95000"/>
                  <a:lumOff val="5000"/>
                </a:schemeClr>
              </a:solidFill>
            </a:endParaRPr>
          </a:p>
        </p:txBody>
      </p:sp>
      <p:sp>
        <p:nvSpPr>
          <p:cNvPr id="8" name="TextBox 7"/>
          <p:cNvSpPr txBox="1"/>
          <p:nvPr/>
        </p:nvSpPr>
        <p:spPr>
          <a:xfrm>
            <a:off x="4343400" y="76200"/>
            <a:ext cx="4800600" cy="6725687"/>
          </a:xfrm>
          <a:prstGeom prst="rect">
            <a:avLst/>
          </a:prstGeom>
          <a:noFill/>
        </p:spPr>
        <p:txBody>
          <a:bodyPr wrap="square" rtlCol="0">
            <a:spAutoFit/>
          </a:bodyPr>
          <a:lstStyle/>
          <a:p>
            <a:pPr>
              <a:lnSpc>
                <a:spcPct val="150000"/>
              </a:lnSpc>
            </a:pPr>
            <a:r>
              <a:rPr lang="en-US" sz="20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Job Profile</a:t>
            </a:r>
            <a:r>
              <a:rPr lang="en-US" sz="2000" b="1" dirty="0" smtClean="0">
                <a:solidFill>
                  <a:srgbClr val="FF0000"/>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Lab.</a:t>
            </a:r>
            <a:r>
              <a:rPr lang="en-US" sz="2200" b="1" dirty="0" err="1" smtClean="0">
                <a:solidFill>
                  <a:schemeClr val="tx1">
                    <a:lumMod val="95000"/>
                    <a:lumOff val="5000"/>
                  </a:schemeClr>
                </a:solidFill>
                <a:latin typeface="Times New Roman" pitchFamily="18" charset="0"/>
                <a:cs typeface="Times New Roman" pitchFamily="18" charset="0"/>
              </a:rPr>
              <a:t>Chemist</a:t>
            </a:r>
            <a:r>
              <a:rPr lang="en-US" sz="2200" b="1" dirty="0" smtClean="0">
                <a:solidFill>
                  <a:schemeClr val="tx1">
                    <a:lumMod val="95000"/>
                    <a:lumOff val="5000"/>
                  </a:schemeClr>
                </a:solidFill>
                <a:latin typeface="Times New Roman" pitchFamily="18" charset="0"/>
                <a:cs typeface="Times New Roman" pitchFamily="18" charset="0"/>
              </a:rPr>
              <a:t>/Analytical chemist</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Pharma </a:t>
            </a:r>
            <a:r>
              <a:rPr lang="en-US" sz="2200" b="1" dirty="0">
                <a:solidFill>
                  <a:schemeClr val="tx1">
                    <a:lumMod val="95000"/>
                    <a:lumOff val="5000"/>
                  </a:schemeClr>
                </a:solidFill>
                <a:latin typeface="Times New Roman" pitchFamily="18" charset="0"/>
                <a:cs typeface="Times New Roman" pitchFamily="18" charset="0"/>
              </a:rPr>
              <a:t>a</a:t>
            </a:r>
            <a:r>
              <a:rPr lang="en-US" sz="2200" b="1" dirty="0" smtClean="0">
                <a:solidFill>
                  <a:schemeClr val="tx1">
                    <a:lumMod val="95000"/>
                    <a:lumOff val="5000"/>
                  </a:schemeClr>
                </a:solidFill>
                <a:latin typeface="Times New Roman" pitchFamily="18" charset="0"/>
                <a:cs typeface="Times New Roman" pitchFamily="18" charset="0"/>
              </a:rPr>
              <a:t>ssistant, production officer</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Geneticist, Material Technologists</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Lab </a:t>
            </a:r>
            <a:r>
              <a:rPr lang="en-US" sz="2000" b="1" dirty="0" smtClean="0">
                <a:solidFill>
                  <a:schemeClr val="tx1">
                    <a:lumMod val="95000"/>
                    <a:lumOff val="5000"/>
                  </a:schemeClr>
                </a:solidFill>
                <a:latin typeface="Times New Roman" pitchFamily="18" charset="0"/>
                <a:cs typeface="Times New Roman" pitchFamily="18" charset="0"/>
              </a:rPr>
              <a:t>Assistant, Chemical </a:t>
            </a:r>
            <a:r>
              <a:rPr lang="en-US" sz="2000" b="1" dirty="0" err="1" smtClean="0">
                <a:solidFill>
                  <a:schemeClr val="tx1">
                    <a:lumMod val="95000"/>
                    <a:lumOff val="5000"/>
                  </a:schemeClr>
                </a:solidFill>
                <a:latin typeface="Times New Roman" pitchFamily="18" charset="0"/>
                <a:cs typeface="Times New Roman" pitchFamily="18" charset="0"/>
              </a:rPr>
              <a:t>Engg.Associate</a:t>
            </a:r>
            <a:endParaRPr lang="en-US" sz="20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Clinical </a:t>
            </a:r>
            <a:r>
              <a:rPr lang="en-US" sz="2200" b="1" dirty="0">
                <a:solidFill>
                  <a:schemeClr val="tx1">
                    <a:lumMod val="95000"/>
                    <a:lumOff val="5000"/>
                  </a:schemeClr>
                </a:solidFill>
                <a:latin typeface="Times New Roman" pitchFamily="18" charset="0"/>
                <a:cs typeface="Times New Roman" pitchFamily="18" charset="0"/>
              </a:rPr>
              <a:t>Research Specialist</a:t>
            </a: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Radiologist</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Researcher, Production chemist</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Lecturer</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Toxicologist</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 Biomedical chemist</a:t>
            </a:r>
            <a:endParaRPr lang="en-US" sz="2200" b="1" dirty="0">
              <a:solidFill>
                <a:schemeClr val="tx1">
                  <a:lumMod val="95000"/>
                  <a:lumOff val="5000"/>
                </a:schemeClr>
              </a:solidFill>
              <a:latin typeface="Times New Roman" pitchFamily="18" charset="0"/>
              <a:cs typeface="Times New Roman" pitchFamily="18" charset="0"/>
            </a:endParaRP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Pharmaceutical </a:t>
            </a:r>
            <a:r>
              <a:rPr lang="en-US" sz="2200" b="1" dirty="0">
                <a:solidFill>
                  <a:schemeClr val="tx1">
                    <a:lumMod val="95000"/>
                    <a:lumOff val="5000"/>
                  </a:schemeClr>
                </a:solidFill>
                <a:latin typeface="Times New Roman" pitchFamily="18" charset="0"/>
                <a:cs typeface="Times New Roman" pitchFamily="18" charset="0"/>
              </a:rPr>
              <a:t>Sales Executive</a:t>
            </a:r>
          </a:p>
          <a:p>
            <a:pPr>
              <a:lnSpc>
                <a:spcPct val="150000"/>
              </a:lnSpc>
            </a:pPr>
            <a:r>
              <a:rPr lang="en-US" sz="2200" b="1" dirty="0" smtClean="0">
                <a:solidFill>
                  <a:schemeClr val="tx1">
                    <a:lumMod val="95000"/>
                    <a:lumOff val="5000"/>
                  </a:schemeClr>
                </a:solidFill>
                <a:latin typeface="Times New Roman" pitchFamily="18" charset="0"/>
                <a:cs typeface="Times New Roman" pitchFamily="18" charset="0"/>
              </a:rPr>
              <a:t>Cytologist, Quality controller</a:t>
            </a:r>
            <a:endParaRPr lang="en-US" sz="22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11912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endParaRPr lang="en-US" sz="1200" dirty="0">
              <a:latin typeface="Times New Roman" pitchFamily="18" charset="0"/>
              <a:cs typeface="Times New Roman" pitchFamily="18" charset="0"/>
            </a:endParaRPr>
          </a:p>
        </p:txBody>
      </p:sp>
      <p:sp>
        <p:nvSpPr>
          <p:cNvPr id="4" name="Rectangle 3"/>
          <p:cNvSpPr/>
          <p:nvPr/>
        </p:nvSpPr>
        <p:spPr>
          <a:xfrm>
            <a:off x="5105400" y="152400"/>
            <a:ext cx="3886200" cy="6553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rPr>
              <a:t>19.Seed </a:t>
            </a:r>
            <a:r>
              <a:rPr lang="en-US" sz="2000" b="1" dirty="0">
                <a:solidFill>
                  <a:schemeClr val="tx1">
                    <a:lumMod val="85000"/>
                    <a:lumOff val="15000"/>
                  </a:schemeClr>
                </a:solidFill>
              </a:rPr>
              <a:t>and Nursery </a:t>
            </a:r>
            <a:r>
              <a:rPr lang="en-US" sz="2000" b="1" dirty="0" smtClean="0">
                <a:solidFill>
                  <a:schemeClr val="tx1">
                    <a:lumMod val="85000"/>
                    <a:lumOff val="15000"/>
                  </a:schemeClr>
                </a:solidFill>
              </a:rPr>
              <a:t>Companies Schools</a:t>
            </a:r>
            <a:r>
              <a:rPr lang="en-US" sz="2000" b="1" dirty="0">
                <a:solidFill>
                  <a:schemeClr val="tx1">
                    <a:lumMod val="85000"/>
                    <a:lumOff val="15000"/>
                  </a:schemeClr>
                </a:solidFill>
              </a:rPr>
              <a:t/>
            </a:r>
            <a:br>
              <a:rPr lang="en-US" sz="2000" b="1" dirty="0">
                <a:solidFill>
                  <a:schemeClr val="tx1">
                    <a:lumMod val="85000"/>
                    <a:lumOff val="15000"/>
                  </a:schemeClr>
                </a:solidFill>
              </a:rPr>
            </a:br>
            <a:r>
              <a:rPr lang="en-US" sz="2000" b="1" dirty="0"/>
              <a:t/>
            </a:r>
            <a:br>
              <a:rPr lang="en-US" sz="2000" b="1" dirty="0"/>
            </a:br>
            <a:r>
              <a:rPr lang="en-US" sz="2000" b="1" dirty="0" smtClean="0">
                <a:solidFill>
                  <a:schemeClr val="bg2">
                    <a:lumMod val="25000"/>
                  </a:schemeClr>
                </a:solidFill>
              </a:rPr>
              <a:t>20.</a:t>
            </a:r>
            <a:r>
              <a:rPr lang="en-US" sz="2000" b="1" dirty="0" smtClean="0">
                <a:solidFill>
                  <a:schemeClr val="tx1">
                    <a:lumMod val="85000"/>
                    <a:lumOff val="15000"/>
                  </a:schemeClr>
                </a:solidFill>
                <a:latin typeface="Times New Roman" pitchFamily="18" charset="0"/>
                <a:cs typeface="Times New Roman" pitchFamily="18" charset="0"/>
              </a:rPr>
              <a:t>Agricultural </a:t>
            </a:r>
            <a:r>
              <a:rPr lang="en-US" sz="2000" b="1" dirty="0">
                <a:solidFill>
                  <a:schemeClr val="tx1">
                    <a:lumMod val="85000"/>
                    <a:lumOff val="15000"/>
                  </a:schemeClr>
                </a:solidFill>
                <a:latin typeface="Times New Roman" pitchFamily="18" charset="0"/>
                <a:cs typeface="Times New Roman" pitchFamily="18" charset="0"/>
              </a:rPr>
              <a:t>Research Services</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21. Biotechnology </a:t>
            </a:r>
            <a:r>
              <a:rPr lang="en-US" sz="2000" b="1" dirty="0">
                <a:solidFill>
                  <a:schemeClr val="tx1">
                    <a:lumMod val="85000"/>
                    <a:lumOff val="15000"/>
                  </a:schemeClr>
                </a:solidFill>
                <a:latin typeface="Times New Roman" pitchFamily="18" charset="0"/>
                <a:cs typeface="Times New Roman" pitchFamily="18" charset="0"/>
              </a:rPr>
              <a:t>Firms</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22.Chemical </a:t>
            </a:r>
            <a:r>
              <a:rPr lang="en-US" sz="2000" b="1" dirty="0">
                <a:solidFill>
                  <a:schemeClr val="tx1">
                    <a:lumMod val="85000"/>
                    <a:lumOff val="15000"/>
                  </a:schemeClr>
                </a:solidFill>
                <a:latin typeface="Times New Roman" pitchFamily="18" charset="0"/>
                <a:cs typeface="Times New Roman" pitchFamily="18" charset="0"/>
              </a:rPr>
              <a:t>Industry</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23.Colleges </a:t>
            </a:r>
            <a:r>
              <a:rPr lang="en-US" sz="2000" b="1" dirty="0">
                <a:solidFill>
                  <a:schemeClr val="tx1">
                    <a:lumMod val="85000"/>
                    <a:lumOff val="15000"/>
                  </a:schemeClr>
                </a:solidFill>
                <a:latin typeface="Times New Roman" pitchFamily="18" charset="0"/>
                <a:cs typeface="Times New Roman" pitchFamily="18" charset="0"/>
              </a:rPr>
              <a:t>/ Universities</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24.Education </a:t>
            </a:r>
            <a:r>
              <a:rPr lang="en-US" sz="2000" b="1" dirty="0">
                <a:solidFill>
                  <a:schemeClr val="tx1">
                    <a:lumMod val="85000"/>
                    <a:lumOff val="15000"/>
                  </a:schemeClr>
                </a:solidFill>
                <a:latin typeface="Times New Roman" pitchFamily="18" charset="0"/>
                <a:cs typeface="Times New Roman" pitchFamily="18" charset="0"/>
              </a:rPr>
              <a:t>Sector</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25.Forensic </a:t>
            </a:r>
            <a:r>
              <a:rPr lang="en-US" sz="2000" b="1" dirty="0">
                <a:solidFill>
                  <a:schemeClr val="tx1">
                    <a:lumMod val="85000"/>
                    <a:lumOff val="15000"/>
                  </a:schemeClr>
                </a:solidFill>
                <a:latin typeface="Times New Roman" pitchFamily="18" charset="0"/>
                <a:cs typeface="Times New Roman" pitchFamily="18" charset="0"/>
              </a:rPr>
              <a:t>Crime Research</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26.Food </a:t>
            </a:r>
            <a:r>
              <a:rPr lang="en-US" sz="2000" b="1" dirty="0">
                <a:solidFill>
                  <a:schemeClr val="tx1">
                    <a:lumMod val="85000"/>
                    <a:lumOff val="15000"/>
                  </a:schemeClr>
                </a:solidFill>
                <a:latin typeface="Times New Roman" pitchFamily="18" charset="0"/>
                <a:cs typeface="Times New Roman" pitchFamily="18" charset="0"/>
              </a:rPr>
              <a:t>Institutes</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27.Health </a:t>
            </a:r>
            <a:r>
              <a:rPr lang="en-US" sz="2000" b="1" dirty="0">
                <a:solidFill>
                  <a:schemeClr val="tx1">
                    <a:lumMod val="85000"/>
                    <a:lumOff val="15000"/>
                  </a:schemeClr>
                </a:solidFill>
                <a:latin typeface="Times New Roman" pitchFamily="18" charset="0"/>
                <a:cs typeface="Times New Roman" pitchFamily="18" charset="0"/>
              </a:rPr>
              <a:t>Care Providers</a:t>
            </a:r>
            <a:br>
              <a:rPr lang="en-US" sz="2000" b="1" dirty="0">
                <a:solidFill>
                  <a:schemeClr val="tx1">
                    <a:lumMod val="85000"/>
                    <a:lumOff val="15000"/>
                  </a:schemeClr>
                </a:solidFill>
                <a:latin typeface="Times New Roman" pitchFamily="18" charset="0"/>
                <a:cs typeface="Times New Roman" pitchFamily="18" charset="0"/>
              </a:rPr>
            </a:br>
            <a:r>
              <a:rPr lang="en-US" sz="2000" b="1" dirty="0"/>
              <a:t/>
            </a:r>
            <a:br>
              <a:rPr lang="en-US" sz="2000" b="1" dirty="0"/>
            </a:br>
            <a:r>
              <a:rPr lang="en-US" sz="2000" b="1" dirty="0" smtClean="0">
                <a:solidFill>
                  <a:schemeClr val="bg2">
                    <a:lumMod val="25000"/>
                  </a:schemeClr>
                </a:solidFill>
              </a:rPr>
              <a:t>28.</a:t>
            </a:r>
            <a:r>
              <a:rPr lang="en-US" sz="2000" b="1" dirty="0" smtClean="0">
                <a:solidFill>
                  <a:schemeClr val="tx1">
                    <a:lumMod val="85000"/>
                    <a:lumOff val="15000"/>
                  </a:schemeClr>
                </a:solidFill>
              </a:rPr>
              <a:t>Heavy </a:t>
            </a:r>
            <a:r>
              <a:rPr lang="en-US" sz="2000" b="1" dirty="0">
                <a:solidFill>
                  <a:schemeClr val="tx1">
                    <a:lumMod val="85000"/>
                    <a:lumOff val="15000"/>
                  </a:schemeClr>
                </a:solidFill>
              </a:rPr>
              <a:t>Chemical Industries</a:t>
            </a:r>
          </a:p>
        </p:txBody>
      </p:sp>
      <p:sp>
        <p:nvSpPr>
          <p:cNvPr id="5" name="Rectangle 4"/>
          <p:cNvSpPr/>
          <p:nvPr/>
        </p:nvSpPr>
        <p:spPr>
          <a:xfrm>
            <a:off x="685800" y="152400"/>
            <a:ext cx="4191000" cy="6553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latin typeface="Times New Roman" pitchFamily="18" charset="0"/>
                <a:cs typeface="Times New Roman" pitchFamily="18" charset="0"/>
              </a:rPr>
              <a:t>10.Testing Laboratories</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11.Technical Journals</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12.Utility Companies</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13.Waste-water Plant</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14.Engineering firms</a:t>
            </a:r>
          </a:p>
          <a:p>
            <a:pPr algn="ctr"/>
            <a:endParaRPr lang="en-US" sz="2000" b="1" dirty="0" smtClean="0">
              <a:solidFill>
                <a:schemeClr val="tx1">
                  <a:lumMod val="85000"/>
                  <a:lumOff val="15000"/>
                </a:schemeClr>
              </a:solidFill>
              <a:latin typeface="Times New Roman" pitchFamily="18" charset="0"/>
              <a:cs typeface="Times New Roman" pitchFamily="18" charset="0"/>
            </a:endParaRPr>
          </a:p>
          <a:p>
            <a:pPr algn="ctr"/>
            <a:r>
              <a:rPr lang="en-US" sz="2000" b="1" dirty="0" smtClean="0">
                <a:solidFill>
                  <a:schemeClr val="tx1">
                    <a:lumMod val="85000"/>
                    <a:lumOff val="15000"/>
                  </a:schemeClr>
                </a:solidFill>
                <a:latin typeface="Times New Roman" pitchFamily="18" charset="0"/>
                <a:cs typeface="Times New Roman" pitchFamily="18" charset="0"/>
              </a:rPr>
              <a:t>15.Medical </a:t>
            </a:r>
            <a:r>
              <a:rPr lang="en-US" sz="2000" b="1" dirty="0">
                <a:solidFill>
                  <a:schemeClr val="tx1">
                    <a:lumMod val="85000"/>
                    <a:lumOff val="15000"/>
                  </a:schemeClr>
                </a:solidFill>
                <a:latin typeface="Times New Roman" pitchFamily="18" charset="0"/>
                <a:cs typeface="Times New Roman" pitchFamily="18" charset="0"/>
              </a:rPr>
              <a:t>Laboratories</a:t>
            </a:r>
            <a:br>
              <a:rPr lang="en-US" sz="2000" b="1" dirty="0">
                <a:solidFill>
                  <a:schemeClr val="tx1">
                    <a:lumMod val="85000"/>
                    <a:lumOff val="15000"/>
                  </a:schemeClr>
                </a:solidFill>
                <a:latin typeface="Times New Roman" pitchFamily="18" charset="0"/>
                <a:cs typeface="Times New Roman" pitchFamily="18" charset="0"/>
              </a:rPr>
            </a:br>
            <a:r>
              <a:rPr lang="en-US" sz="2000" b="1" dirty="0">
                <a:solidFill>
                  <a:schemeClr val="tx1">
                    <a:lumMod val="85000"/>
                    <a:lumOff val="15000"/>
                  </a:schemeClr>
                </a:solidFill>
                <a:latin typeface="Times New Roman" pitchFamily="18" charset="0"/>
                <a:cs typeface="Times New Roman" pitchFamily="18" charset="0"/>
              </a:rPr>
              <a:t>Oil </a:t>
            </a:r>
            <a:r>
              <a:rPr lang="en-US" sz="2000" b="1" dirty="0" smtClean="0">
                <a:solidFill>
                  <a:schemeClr val="tx1">
                    <a:lumMod val="85000"/>
                    <a:lumOff val="15000"/>
                  </a:schemeClr>
                </a:solidFill>
                <a:latin typeface="Times New Roman" pitchFamily="18" charset="0"/>
                <a:cs typeface="Times New Roman" pitchFamily="18" charset="0"/>
              </a:rPr>
              <a:t>Industry</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16.Petroleum </a:t>
            </a:r>
            <a:r>
              <a:rPr lang="en-US" sz="2000" b="1" dirty="0">
                <a:solidFill>
                  <a:schemeClr val="tx1">
                    <a:lumMod val="85000"/>
                    <a:lumOff val="15000"/>
                  </a:schemeClr>
                </a:solidFill>
                <a:latin typeface="Times New Roman" pitchFamily="18" charset="0"/>
                <a:cs typeface="Times New Roman" pitchFamily="18" charset="0"/>
              </a:rPr>
              <a:t>Companies</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Power </a:t>
            </a:r>
            <a:r>
              <a:rPr lang="en-US" sz="2000" b="1" dirty="0">
                <a:solidFill>
                  <a:schemeClr val="tx1">
                    <a:lumMod val="85000"/>
                    <a:lumOff val="15000"/>
                  </a:schemeClr>
                </a:solidFill>
                <a:latin typeface="Times New Roman" pitchFamily="18" charset="0"/>
                <a:cs typeface="Times New Roman" pitchFamily="18" charset="0"/>
              </a:rPr>
              <a:t>Generating </a:t>
            </a:r>
            <a:r>
              <a:rPr lang="en-US" sz="2000" b="1" dirty="0" smtClean="0">
                <a:solidFill>
                  <a:schemeClr val="tx1">
                    <a:lumMod val="85000"/>
                    <a:lumOff val="15000"/>
                  </a:schemeClr>
                </a:solidFill>
                <a:latin typeface="Times New Roman" pitchFamily="18" charset="0"/>
                <a:cs typeface="Times New Roman" pitchFamily="18" charset="0"/>
              </a:rPr>
              <a:t>Companies</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17.Pyrotechnics Manufacturers</a:t>
            </a:r>
          </a:p>
          <a:p>
            <a:pPr algn="ctr"/>
            <a:r>
              <a:rPr lang="en-US" sz="2000" b="1" dirty="0">
                <a:solidFill>
                  <a:schemeClr val="tx1">
                    <a:lumMod val="85000"/>
                    <a:lumOff val="15000"/>
                  </a:schemeClr>
                </a:solidFill>
                <a:latin typeface="Times New Roman" pitchFamily="18" charset="0"/>
                <a:cs typeface="Times New Roman" pitchFamily="18" charset="0"/>
              </a:rPr>
              <a:t/>
            </a:r>
            <a:br>
              <a:rPr lang="en-US" sz="2000" b="1" dirty="0">
                <a:solidFill>
                  <a:schemeClr val="tx1">
                    <a:lumMod val="85000"/>
                    <a:lumOff val="15000"/>
                  </a:schemeClr>
                </a:solidFill>
                <a:latin typeface="Times New Roman" pitchFamily="18" charset="0"/>
                <a:cs typeface="Times New Roman" pitchFamily="18" charset="0"/>
              </a:rPr>
            </a:br>
            <a:r>
              <a:rPr lang="en-US" sz="2000" b="1" dirty="0" smtClean="0">
                <a:solidFill>
                  <a:schemeClr val="tx1">
                    <a:lumMod val="85000"/>
                    <a:lumOff val="15000"/>
                  </a:schemeClr>
                </a:solidFill>
                <a:latin typeface="Times New Roman" pitchFamily="18" charset="0"/>
                <a:cs typeface="Times New Roman" pitchFamily="18" charset="0"/>
              </a:rPr>
              <a:t>18.Research </a:t>
            </a:r>
            <a:r>
              <a:rPr lang="en-US" sz="2000" b="1" dirty="0">
                <a:solidFill>
                  <a:schemeClr val="tx1">
                    <a:lumMod val="85000"/>
                    <a:lumOff val="15000"/>
                  </a:schemeClr>
                </a:solidFill>
                <a:latin typeface="Times New Roman" pitchFamily="18" charset="0"/>
                <a:cs typeface="Times New Roman" pitchFamily="18" charset="0"/>
              </a:rPr>
              <a:t>and Development Firms</a:t>
            </a:r>
          </a:p>
        </p:txBody>
      </p:sp>
    </p:spTree>
    <p:extLst>
      <p:ext uri="{BB962C8B-B14F-4D97-AF65-F5344CB8AC3E}">
        <p14:creationId xmlns:p14="http://schemas.microsoft.com/office/powerpoint/2010/main" val="187054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778794"/>
            <a:ext cx="3581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95800"/>
            <a:ext cx="3048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0"/>
            <a:ext cx="2667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7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4495800"/>
            <a:ext cx="2857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12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91400" y="6340630"/>
            <a:ext cx="1219200" cy="307777"/>
          </a:xfrm>
          <a:prstGeom prst="rect">
            <a:avLst/>
          </a:prstGeom>
          <a:solidFill>
            <a:schemeClr val="accent3">
              <a:lumMod val="50000"/>
            </a:schemeClr>
          </a:solidFill>
        </p:spPr>
        <p:txBody>
          <a:bodyPr wrap="square" rtlCol="0">
            <a:spAutoFit/>
          </a:bodyPr>
          <a:lstStyle/>
          <a:p>
            <a:r>
              <a:rPr lang="en-US" sz="1400" dirty="0" smtClean="0">
                <a:latin typeface="Andalus" panose="02020603050405020304" pitchFamily="18" charset="-78"/>
                <a:cs typeface="Andalus" panose="02020603050405020304" pitchFamily="18" charset="-78"/>
              </a:rPr>
              <a:t>Aug 21,2019</a:t>
            </a:r>
            <a:endParaRPr lang="en-US" sz="1400" dirty="0">
              <a:latin typeface="Andalus" panose="02020603050405020304" pitchFamily="18" charset="-78"/>
              <a:cs typeface="Andalus" panose="02020603050405020304" pitchFamily="18" charset="-78"/>
            </a:endParaRPr>
          </a:p>
        </p:txBody>
      </p:sp>
      <p:sp>
        <p:nvSpPr>
          <p:cNvPr id="6" name="Round Diagonal Corner Rectangle 5"/>
          <p:cNvSpPr/>
          <p:nvPr/>
        </p:nvSpPr>
        <p:spPr>
          <a:xfrm>
            <a:off x="2514600" y="5943600"/>
            <a:ext cx="3048000" cy="581696"/>
          </a:xfrm>
          <a:prstGeom prst="round2Diag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Comic Sans MS" pitchFamily="66" charset="0"/>
              </a:rPr>
              <a:t>Thank you……</a:t>
            </a:r>
            <a:endParaRPr lang="en-US" sz="3200" b="1" dirty="0">
              <a:solidFill>
                <a:srgbClr val="C00000"/>
              </a:solidFill>
              <a:latin typeface="Comic Sans MS" pitchFamily="66" charset="0"/>
            </a:endParaRPr>
          </a:p>
        </p:txBody>
      </p:sp>
    </p:spTree>
    <p:extLst>
      <p:ext uri="{BB962C8B-B14F-4D97-AF65-F5344CB8AC3E}">
        <p14:creationId xmlns:p14="http://schemas.microsoft.com/office/powerpoint/2010/main" val="306155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5405" y="1600200"/>
            <a:ext cx="679319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 y="76200"/>
            <a:ext cx="4876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539" y="76200"/>
            <a:ext cx="5082861" cy="1077218"/>
          </a:xfrm>
          <a:prstGeom prst="rect">
            <a:avLst/>
          </a:prstGeom>
          <a:noFill/>
        </p:spPr>
        <p:txBody>
          <a:bodyPr wrap="square" rtlCol="0">
            <a:spAutoFit/>
          </a:bodyPr>
          <a:lstStyle/>
          <a:p>
            <a:r>
              <a:rPr lang="en-US" sz="3200" dirty="0" smtClean="0">
                <a:solidFill>
                  <a:schemeClr val="accent6">
                    <a:lumMod val="60000"/>
                    <a:lumOff val="40000"/>
                  </a:schemeClr>
                </a:solidFill>
              </a:rPr>
              <a:t>Why we Need </a:t>
            </a:r>
          </a:p>
          <a:p>
            <a:r>
              <a:rPr lang="en-US" sz="3200" dirty="0" smtClean="0">
                <a:solidFill>
                  <a:schemeClr val="accent6">
                    <a:lumMod val="60000"/>
                    <a:lumOff val="40000"/>
                  </a:schemeClr>
                </a:solidFill>
              </a:rPr>
              <a:t>course  Counseling ?</a:t>
            </a:r>
            <a:endParaRPr lang="en-US" sz="3200" dirty="0">
              <a:solidFill>
                <a:schemeClr val="accent6">
                  <a:lumMod val="60000"/>
                  <a:lumOff val="40000"/>
                </a:schemeClr>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9" y="3035120"/>
            <a:ext cx="4876800"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6324600"/>
            <a:ext cx="4038600" cy="369332"/>
          </a:xfrm>
          <a:prstGeom prst="rect">
            <a:avLst/>
          </a:prstGeom>
          <a:solidFill>
            <a:srgbClr val="FF0000"/>
          </a:solidFill>
        </p:spPr>
        <p:txBody>
          <a:bodyPr wrap="square" rtlCol="0">
            <a:spAutoFit/>
          </a:bodyPr>
          <a:lstStyle/>
          <a:p>
            <a:endParaRPr lang="en-US"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339" y="76201"/>
            <a:ext cx="416846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242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285288"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532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52400" y="274638"/>
            <a:ext cx="8915400" cy="487362"/>
          </a:xfrm>
        </p:spPr>
        <p:txBody>
          <a:bodyPr>
            <a:normAutofit fontScale="90000"/>
          </a:bodyPr>
          <a:lstStyle/>
          <a:p>
            <a:pPr marL="342900" indent="-342900">
              <a:buFont typeface="Wingdings" pitchFamily="2" charset="2"/>
              <a:buChar char="§"/>
            </a:pPr>
            <a:r>
              <a:rPr lang="en-US" sz="2400" dirty="0" smtClean="0">
                <a:solidFill>
                  <a:srgbClr val="00B050"/>
                </a:solidFill>
                <a:latin typeface="Britannic Bold" pitchFamily="34" charset="0"/>
                <a:cs typeface="Times New Roman" pitchFamily="18" charset="0"/>
              </a:rPr>
              <a:t>Counseling </a:t>
            </a:r>
            <a:r>
              <a:rPr lang="en-US" sz="2400" dirty="0">
                <a:solidFill>
                  <a:srgbClr val="00B050"/>
                </a:solidFill>
                <a:latin typeface="Britannic Bold" pitchFamily="34" charset="0"/>
                <a:cs typeface="Times New Roman" pitchFamily="18" charset="0"/>
              </a:rPr>
              <a:t>is an integral part of an over-all programme of guidance</a:t>
            </a:r>
            <a:r>
              <a:rPr lang="en-US" sz="2400" dirty="0">
                <a:solidFill>
                  <a:srgbClr val="00B050"/>
                </a:solidFill>
                <a:latin typeface="Times New Roman" pitchFamily="18" charset="0"/>
                <a:cs typeface="Times New Roman" pitchFamily="18" charset="0"/>
              </a:rPr>
              <a:t>. </a:t>
            </a:r>
          </a:p>
        </p:txBody>
      </p:sp>
      <p:sp>
        <p:nvSpPr>
          <p:cNvPr id="20" name="Content Placeholder 2"/>
          <p:cNvSpPr>
            <a:spLocks noGrp="1"/>
          </p:cNvSpPr>
          <p:nvPr>
            <p:ph idx="1"/>
          </p:nvPr>
        </p:nvSpPr>
        <p:spPr>
          <a:xfrm>
            <a:off x="457200" y="838200"/>
            <a:ext cx="8229600" cy="5638800"/>
          </a:xfrm>
        </p:spPr>
        <p:txBody>
          <a:bodyPr/>
          <a:lstStyle/>
          <a:p>
            <a:r>
              <a:rPr lang="en-US" dirty="0">
                <a:solidFill>
                  <a:srgbClr val="FF0000"/>
                </a:solidFill>
              </a:rPr>
              <a:t>Need of </a:t>
            </a:r>
            <a:r>
              <a:rPr lang="en-US" dirty="0" smtClean="0">
                <a:solidFill>
                  <a:srgbClr val="FF0000"/>
                </a:solidFill>
              </a:rPr>
              <a:t>counseling:-</a:t>
            </a:r>
          </a:p>
          <a:p>
            <a:pPr marL="514350" indent="-514350">
              <a:buAutoNum type="arabicParenR"/>
            </a:pPr>
            <a:r>
              <a:rPr lang="en-US" sz="2400" dirty="0" smtClean="0">
                <a:solidFill>
                  <a:schemeClr val="bg2">
                    <a:lumMod val="25000"/>
                  </a:schemeClr>
                </a:solidFill>
              </a:rPr>
              <a:t>To </a:t>
            </a:r>
            <a:r>
              <a:rPr lang="en-US" sz="2400" dirty="0">
                <a:solidFill>
                  <a:schemeClr val="bg2">
                    <a:lumMod val="25000"/>
                  </a:schemeClr>
                </a:solidFill>
              </a:rPr>
              <a:t>help in the total development of the student. </a:t>
            </a:r>
            <a:r>
              <a:rPr lang="en-US" sz="2400" dirty="0" smtClean="0">
                <a:solidFill>
                  <a:schemeClr val="bg2">
                    <a:lumMod val="25000"/>
                  </a:schemeClr>
                </a:solidFill>
              </a:rPr>
              <a:t>Proper </a:t>
            </a:r>
            <a:r>
              <a:rPr lang="en-US" sz="2400" dirty="0">
                <a:solidFill>
                  <a:schemeClr val="bg2">
                    <a:lumMod val="25000"/>
                  </a:schemeClr>
                </a:solidFill>
              </a:rPr>
              <a:t>motivation, clarification of goals and ideas, their basic </a:t>
            </a:r>
            <a:r>
              <a:rPr lang="en-US" sz="2400" dirty="0" smtClean="0">
                <a:solidFill>
                  <a:schemeClr val="bg2">
                    <a:lumMod val="25000"/>
                  </a:schemeClr>
                </a:solidFill>
              </a:rPr>
              <a:t>potentialities….</a:t>
            </a:r>
          </a:p>
          <a:p>
            <a:pPr marL="514350" indent="-514350">
              <a:buAutoNum type="arabicParenR"/>
            </a:pPr>
            <a:r>
              <a:rPr lang="en-US" sz="2400" dirty="0">
                <a:solidFill>
                  <a:schemeClr val="bg2">
                    <a:lumMod val="25000"/>
                  </a:schemeClr>
                </a:solidFill>
              </a:rPr>
              <a:t> To help in the proper choices of </a:t>
            </a:r>
            <a:r>
              <a:rPr lang="en-US" sz="2400" dirty="0" smtClean="0">
                <a:solidFill>
                  <a:schemeClr val="bg2">
                    <a:lumMod val="25000"/>
                  </a:schemeClr>
                </a:solidFill>
              </a:rPr>
              <a:t>courses…</a:t>
            </a: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a:solidFill>
                <a:schemeClr val="bg2">
                  <a:lumMod val="25000"/>
                </a:schemeClr>
              </a:solidFill>
            </a:endParaRP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a:solidFill>
                <a:schemeClr val="bg2">
                  <a:lumMod val="25000"/>
                </a:schemeClr>
              </a:solidFill>
            </a:endParaRPr>
          </a:p>
          <a:p>
            <a:pPr marL="0" indent="0">
              <a:buNone/>
            </a:pPr>
            <a:r>
              <a:rPr lang="en-US" sz="2400" dirty="0" smtClean="0">
                <a:solidFill>
                  <a:schemeClr val="bg2">
                    <a:lumMod val="25000"/>
                  </a:schemeClr>
                </a:solidFill>
              </a:rPr>
              <a:t>..</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98631"/>
            <a:ext cx="3581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810000" y="3051750"/>
            <a:ext cx="5181600" cy="4339650"/>
          </a:xfrm>
          <a:prstGeom prst="rect">
            <a:avLst/>
          </a:prstGeom>
          <a:noFill/>
        </p:spPr>
        <p:txBody>
          <a:bodyPr wrap="square" rtlCol="0">
            <a:spAutoFit/>
          </a:bodyPr>
          <a:lstStyle/>
          <a:p>
            <a:r>
              <a:rPr lang="en-US" sz="2200" dirty="0" smtClean="0"/>
              <a:t>3) To </a:t>
            </a:r>
            <a:r>
              <a:rPr lang="en-US" sz="2200" dirty="0"/>
              <a:t>help in the proper choices of </a:t>
            </a:r>
            <a:r>
              <a:rPr lang="en-US" sz="2200" dirty="0" smtClean="0"/>
              <a:t>carvers…</a:t>
            </a:r>
          </a:p>
          <a:p>
            <a:endParaRPr lang="en-US" dirty="0" smtClean="0"/>
          </a:p>
          <a:p>
            <a:r>
              <a:rPr lang="en-US" sz="2400" dirty="0" smtClean="0"/>
              <a:t>4) To </a:t>
            </a:r>
            <a:r>
              <a:rPr lang="en-US" sz="2400" dirty="0"/>
              <a:t>help in the students in vocational </a:t>
            </a:r>
            <a:r>
              <a:rPr lang="en-US" sz="2400" dirty="0" smtClean="0"/>
              <a:t>development…</a:t>
            </a:r>
          </a:p>
          <a:p>
            <a:endParaRPr lang="en-US" dirty="0" smtClean="0"/>
          </a:p>
          <a:p>
            <a:r>
              <a:rPr lang="en-US" sz="2200" dirty="0" smtClean="0"/>
              <a:t>5) Development </a:t>
            </a:r>
            <a:r>
              <a:rPr lang="en-US" sz="2200" dirty="0"/>
              <a:t>and  readiness for choices and changes to face new </a:t>
            </a:r>
            <a:r>
              <a:rPr lang="en-US" sz="2200" dirty="0" smtClean="0"/>
              <a:t>challenges????</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23" name="TextBox 22"/>
          <p:cNvSpPr txBox="1"/>
          <p:nvPr/>
        </p:nvSpPr>
        <p:spPr>
          <a:xfrm>
            <a:off x="609600" y="5715000"/>
            <a:ext cx="8382000" cy="1015663"/>
          </a:xfrm>
          <a:prstGeom prst="rect">
            <a:avLst/>
          </a:prstGeom>
          <a:noFill/>
        </p:spPr>
        <p:txBody>
          <a:bodyPr wrap="square" rtlCol="0">
            <a:spAutoFit/>
          </a:bodyPr>
          <a:lstStyle/>
          <a:p>
            <a:r>
              <a:rPr lang="en-US" b="1" dirty="0" smtClean="0"/>
              <a:t>6) </a:t>
            </a:r>
            <a:r>
              <a:rPr lang="en-US" sz="2000" b="1" dirty="0" smtClean="0"/>
              <a:t>To </a:t>
            </a:r>
            <a:r>
              <a:rPr lang="en-US" sz="2000" b="1" dirty="0"/>
              <a:t>minimize the mismatching between education and employment .. </a:t>
            </a:r>
          </a:p>
          <a:p>
            <a:r>
              <a:rPr lang="en-US" b="1" dirty="0" smtClean="0"/>
              <a:t>7) </a:t>
            </a:r>
            <a:r>
              <a:rPr lang="en-US" sz="2000" b="1" dirty="0" smtClean="0"/>
              <a:t>To </a:t>
            </a:r>
            <a:r>
              <a:rPr lang="en-US" sz="2000" b="1" dirty="0"/>
              <a:t>motivate the youth for self employment..</a:t>
            </a:r>
          </a:p>
          <a:p>
            <a:r>
              <a:rPr lang="en-US" b="1" dirty="0" smtClean="0"/>
              <a:t>8) </a:t>
            </a:r>
            <a:r>
              <a:rPr lang="en-US" sz="2000" b="1" dirty="0" smtClean="0"/>
              <a:t>To </a:t>
            </a:r>
            <a:r>
              <a:rPr lang="en-US" sz="2000" b="1" dirty="0"/>
              <a:t>help fresher's establish proper identity..</a:t>
            </a:r>
          </a:p>
        </p:txBody>
      </p:sp>
    </p:spTree>
    <p:extLst>
      <p:ext uri="{BB962C8B-B14F-4D97-AF65-F5344CB8AC3E}">
        <p14:creationId xmlns:p14="http://schemas.microsoft.com/office/powerpoint/2010/main" val="152455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487362"/>
          </a:xfrm>
        </p:spPr>
        <p:txBody>
          <a:bodyPr>
            <a:normAutofit fontScale="90000"/>
          </a:bodyPr>
          <a:lstStyle/>
          <a:p>
            <a:pPr marL="342900" indent="-342900">
              <a:buFont typeface="Wingdings" pitchFamily="2" charset="2"/>
              <a:buChar char="§"/>
            </a:pPr>
            <a:r>
              <a:rPr lang="en-US" sz="2400" dirty="0" smtClean="0">
                <a:solidFill>
                  <a:srgbClr val="00B050"/>
                </a:solidFill>
                <a:latin typeface="Britannic Bold" pitchFamily="34" charset="0"/>
                <a:cs typeface="Times New Roman" pitchFamily="18" charset="0"/>
              </a:rPr>
              <a:t>Counseling </a:t>
            </a:r>
            <a:r>
              <a:rPr lang="en-US" sz="2400" dirty="0">
                <a:solidFill>
                  <a:srgbClr val="00B050"/>
                </a:solidFill>
                <a:latin typeface="Britannic Bold" pitchFamily="34" charset="0"/>
                <a:cs typeface="Times New Roman" pitchFamily="18" charset="0"/>
              </a:rPr>
              <a:t>is an integral part of an over-all programme of guidance</a:t>
            </a:r>
            <a:r>
              <a:rPr lang="en-US" sz="2400"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638800"/>
          </a:xfrm>
        </p:spPr>
        <p:txBody>
          <a:bodyPr/>
          <a:lstStyle/>
          <a:p>
            <a:r>
              <a:rPr lang="en-US" dirty="0">
                <a:solidFill>
                  <a:srgbClr val="FF0000"/>
                </a:solidFill>
              </a:rPr>
              <a:t>Need of </a:t>
            </a:r>
            <a:r>
              <a:rPr lang="en-US" dirty="0" smtClean="0">
                <a:solidFill>
                  <a:srgbClr val="FF0000"/>
                </a:solidFill>
              </a:rPr>
              <a:t>counseling:-</a:t>
            </a:r>
          </a:p>
          <a:p>
            <a:pPr marL="514350" indent="-514350">
              <a:buAutoNum type="arabicParenR"/>
            </a:pPr>
            <a:r>
              <a:rPr lang="en-US" sz="2400" dirty="0" smtClean="0">
                <a:solidFill>
                  <a:schemeClr val="bg2">
                    <a:lumMod val="25000"/>
                  </a:schemeClr>
                </a:solidFill>
              </a:rPr>
              <a:t>To </a:t>
            </a:r>
            <a:r>
              <a:rPr lang="en-US" sz="2400" dirty="0">
                <a:solidFill>
                  <a:schemeClr val="bg2">
                    <a:lumMod val="25000"/>
                  </a:schemeClr>
                </a:solidFill>
              </a:rPr>
              <a:t>help in the total development of the student. </a:t>
            </a:r>
            <a:r>
              <a:rPr lang="en-US" sz="2400" dirty="0" smtClean="0">
                <a:solidFill>
                  <a:schemeClr val="bg2">
                    <a:lumMod val="25000"/>
                  </a:schemeClr>
                </a:solidFill>
              </a:rPr>
              <a:t>Proper </a:t>
            </a:r>
            <a:r>
              <a:rPr lang="en-US" sz="2400" dirty="0">
                <a:solidFill>
                  <a:schemeClr val="bg2">
                    <a:lumMod val="25000"/>
                  </a:schemeClr>
                </a:solidFill>
              </a:rPr>
              <a:t>motivation, clarification of goals and ideas, their basic </a:t>
            </a:r>
            <a:r>
              <a:rPr lang="en-US" sz="2400" dirty="0" smtClean="0">
                <a:solidFill>
                  <a:schemeClr val="bg2">
                    <a:lumMod val="25000"/>
                  </a:schemeClr>
                </a:solidFill>
              </a:rPr>
              <a:t>potentialities….</a:t>
            </a:r>
          </a:p>
          <a:p>
            <a:pPr marL="514350" indent="-514350">
              <a:buAutoNum type="arabicParenR"/>
            </a:pPr>
            <a:r>
              <a:rPr lang="en-US" sz="2400" dirty="0">
                <a:solidFill>
                  <a:schemeClr val="bg2">
                    <a:lumMod val="25000"/>
                  </a:schemeClr>
                </a:solidFill>
              </a:rPr>
              <a:t> To help in the proper choices of </a:t>
            </a:r>
            <a:r>
              <a:rPr lang="en-US" sz="2400" dirty="0" smtClean="0">
                <a:solidFill>
                  <a:schemeClr val="bg2">
                    <a:lumMod val="25000"/>
                  </a:schemeClr>
                </a:solidFill>
              </a:rPr>
              <a:t>courses…</a:t>
            </a: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a:solidFill>
                <a:schemeClr val="bg2">
                  <a:lumMod val="25000"/>
                </a:schemeClr>
              </a:solidFill>
            </a:endParaRPr>
          </a:p>
          <a:p>
            <a:pPr marL="514350" indent="-514350">
              <a:buAutoNum type="arabicParenR"/>
            </a:pPr>
            <a:endParaRPr lang="en-US" sz="2400" dirty="0" smtClean="0">
              <a:solidFill>
                <a:schemeClr val="bg2">
                  <a:lumMod val="25000"/>
                </a:schemeClr>
              </a:solidFill>
            </a:endParaRPr>
          </a:p>
          <a:p>
            <a:pPr marL="514350" indent="-514350">
              <a:buAutoNum type="arabicParenR"/>
            </a:pPr>
            <a:endParaRPr lang="en-US" sz="2400" dirty="0">
              <a:solidFill>
                <a:schemeClr val="bg2">
                  <a:lumMod val="25000"/>
                </a:schemeClr>
              </a:solidFill>
            </a:endParaRPr>
          </a:p>
          <a:p>
            <a:pPr marL="0" indent="0">
              <a:buNone/>
            </a:pPr>
            <a:r>
              <a:rPr lang="en-US" sz="2400" dirty="0" smtClean="0">
                <a:solidFill>
                  <a:schemeClr val="bg2">
                    <a:lumMod val="25000"/>
                  </a:schemeClr>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98631"/>
            <a:ext cx="3581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3051750"/>
            <a:ext cx="5181600" cy="4339650"/>
          </a:xfrm>
          <a:prstGeom prst="rect">
            <a:avLst/>
          </a:prstGeom>
          <a:noFill/>
        </p:spPr>
        <p:txBody>
          <a:bodyPr wrap="square" rtlCol="0">
            <a:spAutoFit/>
          </a:bodyPr>
          <a:lstStyle/>
          <a:p>
            <a:r>
              <a:rPr lang="en-US" sz="2200" dirty="0" smtClean="0"/>
              <a:t>3) To </a:t>
            </a:r>
            <a:r>
              <a:rPr lang="en-US" sz="2200" dirty="0"/>
              <a:t>help in the proper choices of </a:t>
            </a:r>
            <a:r>
              <a:rPr lang="en-US" sz="2200" dirty="0" smtClean="0"/>
              <a:t>carvers…</a:t>
            </a:r>
          </a:p>
          <a:p>
            <a:endParaRPr lang="en-US" dirty="0" smtClean="0"/>
          </a:p>
          <a:p>
            <a:r>
              <a:rPr lang="en-US" sz="2400" dirty="0" smtClean="0"/>
              <a:t>4) To </a:t>
            </a:r>
            <a:r>
              <a:rPr lang="en-US" sz="2400" dirty="0"/>
              <a:t>help in the students in vocational </a:t>
            </a:r>
            <a:r>
              <a:rPr lang="en-US" sz="2400" dirty="0" smtClean="0"/>
              <a:t>development…</a:t>
            </a:r>
          </a:p>
          <a:p>
            <a:endParaRPr lang="en-US" dirty="0" smtClean="0"/>
          </a:p>
          <a:p>
            <a:r>
              <a:rPr lang="en-US" sz="2200" dirty="0" smtClean="0"/>
              <a:t>5) Development </a:t>
            </a:r>
            <a:r>
              <a:rPr lang="en-US" sz="2200" dirty="0"/>
              <a:t>and  readiness for choices and changes to face new </a:t>
            </a:r>
            <a:r>
              <a:rPr lang="en-US" sz="2200" dirty="0" smtClean="0"/>
              <a:t>challenges????</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5" name="TextBox 4"/>
          <p:cNvSpPr txBox="1"/>
          <p:nvPr/>
        </p:nvSpPr>
        <p:spPr>
          <a:xfrm>
            <a:off x="609600" y="5715000"/>
            <a:ext cx="8382000" cy="1015663"/>
          </a:xfrm>
          <a:prstGeom prst="rect">
            <a:avLst/>
          </a:prstGeom>
          <a:noFill/>
        </p:spPr>
        <p:txBody>
          <a:bodyPr wrap="square" rtlCol="0">
            <a:spAutoFit/>
          </a:bodyPr>
          <a:lstStyle/>
          <a:p>
            <a:r>
              <a:rPr lang="en-US" b="1" dirty="0" smtClean="0"/>
              <a:t>6) </a:t>
            </a:r>
            <a:r>
              <a:rPr lang="en-US" sz="2000" b="1" dirty="0" smtClean="0"/>
              <a:t>To </a:t>
            </a:r>
            <a:r>
              <a:rPr lang="en-US" sz="2000" b="1" dirty="0"/>
              <a:t>minimize the mismatching between education and employment .. </a:t>
            </a:r>
          </a:p>
          <a:p>
            <a:r>
              <a:rPr lang="en-US" b="1" dirty="0" smtClean="0"/>
              <a:t>7) </a:t>
            </a:r>
            <a:r>
              <a:rPr lang="en-US" sz="2000" b="1" dirty="0" smtClean="0"/>
              <a:t>To </a:t>
            </a:r>
            <a:r>
              <a:rPr lang="en-US" sz="2000" b="1" dirty="0"/>
              <a:t>motivate the youth for self employment..</a:t>
            </a:r>
          </a:p>
          <a:p>
            <a:r>
              <a:rPr lang="en-US" b="1" dirty="0" smtClean="0"/>
              <a:t>8) </a:t>
            </a:r>
            <a:r>
              <a:rPr lang="en-US" sz="2000" b="1" dirty="0" smtClean="0"/>
              <a:t>To </a:t>
            </a:r>
            <a:r>
              <a:rPr lang="en-US" sz="2000" b="1" dirty="0"/>
              <a:t>help fresher's establish proper identity..</a:t>
            </a:r>
          </a:p>
        </p:txBody>
      </p:sp>
    </p:spTree>
    <p:extLst>
      <p:ext uri="{BB962C8B-B14F-4D97-AF65-F5344CB8AC3E}">
        <p14:creationId xmlns:p14="http://schemas.microsoft.com/office/powerpoint/2010/main" val="428541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523220"/>
          </a:xfrm>
          <a:prstGeom prst="rect">
            <a:avLst/>
          </a:prstGeom>
          <a:noFill/>
        </p:spPr>
        <p:txBody>
          <a:bodyPr wrap="square" rtlCol="0">
            <a:spAutoFit/>
          </a:bodyPr>
          <a:lstStyle/>
          <a:p>
            <a:r>
              <a:rPr lang="en-US" sz="2400" b="1" dirty="0" smtClean="0"/>
              <a:t>8) To </a:t>
            </a:r>
            <a:r>
              <a:rPr lang="en-US" sz="2400" b="1" dirty="0"/>
              <a:t>help </a:t>
            </a:r>
            <a:r>
              <a:rPr lang="en-US" sz="2400" b="1" dirty="0" smtClean="0"/>
              <a:t>in </a:t>
            </a:r>
            <a:r>
              <a:rPr lang="en-US" sz="2400" b="1" dirty="0"/>
              <a:t>their period of </a:t>
            </a:r>
            <a:r>
              <a:rPr lang="en-US" sz="2400" b="1" dirty="0" smtClean="0">
                <a:solidFill>
                  <a:schemeClr val="accent6">
                    <a:lumMod val="75000"/>
                  </a:schemeClr>
                </a:solidFill>
              </a:rPr>
              <a:t>turmoil</a:t>
            </a:r>
            <a:r>
              <a:rPr lang="en-US" sz="2400" b="1" dirty="0" smtClean="0"/>
              <a:t> </a:t>
            </a:r>
            <a:r>
              <a:rPr lang="en-US" sz="2400" b="1" dirty="0"/>
              <a:t>and </a:t>
            </a:r>
            <a:r>
              <a:rPr lang="en-US" sz="2800" b="1" dirty="0" smtClean="0">
                <a:solidFill>
                  <a:schemeClr val="accent6">
                    <a:lumMod val="75000"/>
                  </a:schemeClr>
                </a:solidFill>
              </a:rPr>
              <a:t>confusion..</a:t>
            </a:r>
            <a:endParaRPr lang="en-US" sz="2800" b="1" dirty="0">
              <a:solidFill>
                <a:schemeClr val="accent6">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858053"/>
            <a:ext cx="4062212" cy="249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43400" y="609600"/>
            <a:ext cx="4572000" cy="830997"/>
          </a:xfrm>
          <a:prstGeom prst="rect">
            <a:avLst/>
          </a:prstGeom>
        </p:spPr>
        <p:txBody>
          <a:bodyPr wrap="square">
            <a:spAutoFit/>
          </a:bodyPr>
          <a:lstStyle/>
          <a:p>
            <a:r>
              <a:rPr lang="en-US" sz="2400" b="1" dirty="0" smtClean="0"/>
              <a:t>9) Helps to determine </a:t>
            </a:r>
            <a:r>
              <a:rPr lang="en-US" sz="2400" b="1" dirty="0" smtClean="0">
                <a:solidFill>
                  <a:schemeClr val="accent6">
                    <a:lumMod val="75000"/>
                  </a:schemeClr>
                </a:solidFill>
              </a:rPr>
              <a:t>strengths </a:t>
            </a:r>
            <a:r>
              <a:rPr lang="en-US" sz="2400" b="1" dirty="0"/>
              <a:t>and </a:t>
            </a:r>
            <a:r>
              <a:rPr lang="en-US" sz="2400" b="1" dirty="0" smtClean="0">
                <a:solidFill>
                  <a:schemeClr val="accent6">
                    <a:lumMod val="75000"/>
                  </a:schemeClr>
                </a:solidFill>
              </a:rPr>
              <a:t>weaknesses…..</a:t>
            </a:r>
            <a:endParaRPr lang="en-US" sz="2400" b="1" dirty="0">
              <a:solidFill>
                <a:schemeClr val="accent6">
                  <a:lumMod val="75000"/>
                </a:schemeClr>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84723"/>
            <a:ext cx="4343400" cy="195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3352800"/>
            <a:ext cx="4038600" cy="369332"/>
          </a:xfrm>
          <a:prstGeom prst="rect">
            <a:avLst/>
          </a:prstGeom>
          <a:noFill/>
        </p:spPr>
        <p:txBody>
          <a:bodyPr wrap="square" rtlCol="0">
            <a:spAutoFit/>
          </a:bodyPr>
          <a:lstStyle/>
          <a:p>
            <a:r>
              <a:rPr lang="en-US" b="1" dirty="0" smtClean="0">
                <a:solidFill>
                  <a:srgbClr val="C00000"/>
                </a:solidFill>
              </a:rPr>
              <a:t>10) Educational </a:t>
            </a:r>
            <a:r>
              <a:rPr lang="en-US" b="1" dirty="0">
                <a:solidFill>
                  <a:srgbClr val="C00000"/>
                </a:solidFill>
              </a:rPr>
              <a:t>guidance and support</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89" y="3802261"/>
            <a:ext cx="3528811" cy="290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1" y="3505200"/>
            <a:ext cx="4267199" cy="369332"/>
          </a:xfrm>
          <a:prstGeom prst="rect">
            <a:avLst/>
          </a:prstGeom>
          <a:noFill/>
        </p:spPr>
        <p:txBody>
          <a:bodyPr wrap="square" rtlCol="0">
            <a:spAutoFit/>
          </a:bodyPr>
          <a:lstStyle/>
          <a:p>
            <a:r>
              <a:rPr lang="en-US" b="1" dirty="0" smtClean="0">
                <a:solidFill>
                  <a:srgbClr val="C00000"/>
                </a:solidFill>
              </a:rPr>
              <a:t>11) Goal </a:t>
            </a:r>
            <a:r>
              <a:rPr lang="en-US" b="1" dirty="0">
                <a:solidFill>
                  <a:srgbClr val="C00000"/>
                </a:solidFill>
              </a:rPr>
              <a:t>setting for greater results</a:t>
            </a: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874533"/>
            <a:ext cx="4495800" cy="275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871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8839200" cy="683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115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3886200"/>
          </a:xfrm>
        </p:spPr>
        <p:txBody>
          <a:bodyPr/>
          <a:lstStyle/>
          <a:p>
            <a:endParaRPr lang="en-US" dirty="0"/>
          </a:p>
        </p:txBody>
      </p:sp>
      <p:sp>
        <p:nvSpPr>
          <p:cNvPr id="4" name="TextBox 3"/>
          <p:cNvSpPr txBox="1"/>
          <p:nvPr/>
        </p:nvSpPr>
        <p:spPr>
          <a:xfrm>
            <a:off x="1679575" y="76200"/>
            <a:ext cx="5254625" cy="523875"/>
          </a:xfrm>
          <a:prstGeom prst="rect">
            <a:avLst/>
          </a:prstGeom>
          <a:noFill/>
        </p:spPr>
        <p:txBody>
          <a:bodyPr wrap="none">
            <a:spAutoFit/>
          </a:bodyPr>
          <a:lstStyle/>
          <a:p>
            <a:pPr>
              <a:defRPr/>
            </a:pPr>
            <a:r>
              <a:rPr lang="en-US" sz="2800" dirty="0">
                <a:solidFill>
                  <a:srgbClr val="000000"/>
                </a:solidFill>
                <a:effectLst>
                  <a:outerShdw blurRad="38100" dist="38100" dir="2700000" algn="tl">
                    <a:srgbClr val="FFFFFF"/>
                  </a:outerShdw>
                </a:effectLst>
              </a:rPr>
              <a:t>Chemistry: The Central Science</a:t>
            </a:r>
            <a:endParaRPr lang="en-US" sz="2800" dirty="0"/>
          </a:p>
        </p:txBody>
      </p:sp>
      <p:pic>
        <p:nvPicPr>
          <p:cNvPr id="5" name="Picture 7" descr="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439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Alternate Process 5"/>
          <p:cNvSpPr/>
          <p:nvPr/>
        </p:nvSpPr>
        <p:spPr>
          <a:xfrm>
            <a:off x="533400" y="6019800"/>
            <a:ext cx="8229600" cy="53340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itchFamily="66" charset="0"/>
              </a:rPr>
              <a:t>Better things for better living through </a:t>
            </a:r>
            <a:r>
              <a:rPr lang="en-US" sz="2400" b="1" dirty="0" smtClean="0">
                <a:solidFill>
                  <a:srgbClr val="002060"/>
                </a:solidFill>
                <a:latin typeface="Comic Sans MS" pitchFamily="66" charset="0"/>
              </a:rPr>
              <a:t>chemistry…….</a:t>
            </a:r>
            <a:endParaRPr lang="en-US" sz="2400" b="1" dirty="0">
              <a:solidFill>
                <a:srgbClr val="002060"/>
              </a:solidFill>
              <a:latin typeface="Comic Sans MS" pitchFamily="66" charset="0"/>
            </a:endParaRPr>
          </a:p>
        </p:txBody>
      </p:sp>
    </p:spTree>
    <p:extLst>
      <p:ext uri="{BB962C8B-B14F-4D97-AF65-F5344CB8AC3E}">
        <p14:creationId xmlns:p14="http://schemas.microsoft.com/office/powerpoint/2010/main" val="13525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marL="457200" indent="-457200">
              <a:buFont typeface="Wingdings" pitchFamily="2" charset="2"/>
              <a:buChar char="§"/>
            </a:pPr>
            <a:r>
              <a:rPr lang="en-US" sz="2800" dirty="0">
                <a:solidFill>
                  <a:srgbClr val="002060"/>
                </a:solidFill>
              </a:rPr>
              <a:t>Almost </a:t>
            </a:r>
            <a:r>
              <a:rPr lang="en-US" sz="2800" dirty="0">
                <a:solidFill>
                  <a:srgbClr val="FF0000"/>
                </a:solidFill>
              </a:rPr>
              <a:t>every field in the world use chemicals </a:t>
            </a:r>
            <a:r>
              <a:rPr lang="en-US" sz="2800" dirty="0">
                <a:solidFill>
                  <a:srgbClr val="002060"/>
                </a:solidFill>
              </a:rPr>
              <a:t>as a part in </a:t>
            </a:r>
            <a:r>
              <a:rPr lang="en-US" sz="2800" dirty="0" smtClean="0">
                <a:solidFill>
                  <a:srgbClr val="002060"/>
                </a:solidFill>
              </a:rPr>
              <a:t>some or </a:t>
            </a:r>
            <a:r>
              <a:rPr lang="en-US" sz="2800" dirty="0">
                <a:solidFill>
                  <a:srgbClr val="002060"/>
                </a:solidFill>
              </a:rPr>
              <a:t>other </a:t>
            </a:r>
            <a:r>
              <a:rPr lang="en-US" sz="2800" dirty="0" smtClean="0">
                <a:solidFill>
                  <a:srgbClr val="002060"/>
                </a:solidFill>
              </a:rPr>
              <a:t>ways…..So </a:t>
            </a:r>
            <a:r>
              <a:rPr lang="en-US" sz="2800" dirty="0">
                <a:solidFill>
                  <a:srgbClr val="002060"/>
                </a:solidFill>
              </a:rPr>
              <a:t>the </a:t>
            </a:r>
            <a:r>
              <a:rPr lang="en-US" sz="2800" dirty="0">
                <a:solidFill>
                  <a:srgbClr val="FF0000"/>
                </a:solidFill>
              </a:rPr>
              <a:t>need for chemists </a:t>
            </a:r>
            <a:r>
              <a:rPr lang="en-US" sz="2800" dirty="0">
                <a:solidFill>
                  <a:srgbClr val="002060"/>
                </a:solidFill>
              </a:rPr>
              <a:t>also is in </a:t>
            </a:r>
            <a:r>
              <a:rPr lang="en-US" sz="2800" dirty="0">
                <a:solidFill>
                  <a:srgbClr val="FF0000"/>
                </a:solidFill>
              </a:rPr>
              <a:t>high </a:t>
            </a:r>
            <a:r>
              <a:rPr lang="en-US" sz="2800" dirty="0" smtClean="0">
                <a:solidFill>
                  <a:srgbClr val="FF0000"/>
                </a:solidFill>
              </a:rPr>
              <a:t>demand…..</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609935"/>
              </p:ext>
            </p:extLst>
          </p:nvPr>
        </p:nvGraphicFramePr>
        <p:xfrm>
          <a:off x="1524000" y="1752600"/>
          <a:ext cx="5943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43200" y="3295471"/>
            <a:ext cx="1524000" cy="1077218"/>
          </a:xfrm>
          <a:prstGeom prst="rect">
            <a:avLst/>
          </a:prstGeom>
          <a:noFill/>
        </p:spPr>
        <p:txBody>
          <a:bodyPr wrap="square" rtlCol="0">
            <a:spAutoFit/>
          </a:bodyPr>
          <a:lstStyle/>
          <a:p>
            <a:r>
              <a:rPr lang="en-US" sz="3600" b="1" dirty="0" smtClean="0">
                <a:solidFill>
                  <a:srgbClr val="C00000"/>
                </a:solidFill>
                <a:latin typeface="Aharoni" pitchFamily="2" charset="-79"/>
                <a:cs typeface="Aharoni" pitchFamily="2" charset="-79"/>
              </a:rPr>
              <a:t>B.Sc. </a:t>
            </a:r>
            <a:r>
              <a:rPr lang="en-US" sz="2800" b="1" dirty="0" smtClean="0">
                <a:solidFill>
                  <a:srgbClr val="C00000"/>
                </a:solidFill>
                <a:latin typeface="Aharoni" pitchFamily="2" charset="-79"/>
                <a:cs typeface="Aharoni" pitchFamily="2" charset="-79"/>
              </a:rPr>
              <a:t>Career</a:t>
            </a:r>
            <a:endParaRPr lang="en-US" sz="2800" b="1" dirty="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76021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614</TotalTime>
  <Words>1134</Words>
  <Application>Microsoft Office PowerPoint</Application>
  <PresentationFormat>On-screen Show (4:3)</PresentationFormat>
  <Paragraphs>170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Counseling is an integral part of an over-all programme of guidance. </vt:lpstr>
      <vt:lpstr>Counseling is an integral part of an over-all programme of guidance. </vt:lpstr>
      <vt:lpstr>PowerPoint Presentation</vt:lpstr>
      <vt:lpstr>PowerPoint Presentation</vt:lpstr>
      <vt:lpstr>PowerPoint Presentation</vt:lpstr>
      <vt:lpstr>Almost every field in the world use chemicals as a part in some or other ways…..So the need for chemists also is in high demand…..</vt:lpstr>
      <vt:lpstr>Higher studies</vt:lpstr>
      <vt:lpstr>PowerPoint Presentation</vt:lpstr>
      <vt:lpstr> Prominent Research-based institutes in the country for M.Sc.</vt:lpstr>
      <vt:lpstr>Various P.G. Diploma courses after B.Sc. Chemistry (01 Year)</vt:lpstr>
      <vt:lpstr>Government Jobs after B.Sc.</vt:lpstr>
      <vt:lpstr>2) Public Sector Banking Jobs after B.Sc. Chemistry                                      Several banks in public sector -post of Probationary officers                       3) Jobs in Indian Railways after B.Sc. Chemistry                                            Exam conducted by Railway Recruitment Board for various posts like Assistant Station Master, Depot Material superintendent etc.                          4) Teaching Profession in Government Sector after B.Sc. Chemistry                  5) Various state and central government laboratories / Health Dept./The Ministry of  Environment, Forest and Climate Change /Agri Dept./Lab.assitant at various Institutes etc. </vt:lpstr>
      <vt:lpstr>Private /Industrial sector</vt:lpstr>
      <vt:lpstr>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Dr.Suryawanshi V S</dc:creator>
  <cp:lastModifiedBy>Dr.Suryawanshi V S</cp:lastModifiedBy>
  <cp:revision>197</cp:revision>
  <dcterms:created xsi:type="dcterms:W3CDTF">2006-08-16T00:00:00Z</dcterms:created>
  <dcterms:modified xsi:type="dcterms:W3CDTF">2019-08-23T07:40:45Z</dcterms:modified>
</cp:coreProperties>
</file>